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680" r:id="rId2"/>
  </p:sldMasterIdLst>
  <p:notesMasterIdLst>
    <p:notesMasterId r:id="rId16"/>
  </p:notesMasterIdLst>
  <p:sldIdLst>
    <p:sldId id="258" r:id="rId3"/>
    <p:sldId id="386" r:id="rId4"/>
    <p:sldId id="377" r:id="rId5"/>
    <p:sldId id="378" r:id="rId6"/>
    <p:sldId id="379" r:id="rId7"/>
    <p:sldId id="1672" r:id="rId8"/>
    <p:sldId id="1676" r:id="rId9"/>
    <p:sldId id="1675" r:id="rId10"/>
    <p:sldId id="1691" r:id="rId11"/>
    <p:sldId id="1686" r:id="rId12"/>
    <p:sldId id="1690" r:id="rId13"/>
    <p:sldId id="1685" r:id="rId14"/>
    <p:sldId id="277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a Yang" initials="hY" lastIdx="2" clrIdx="0"/>
  <p:cmAuthor id="2" name="Stephanie" initials="S" lastIdx="1" clrIdx="1">
    <p:extLst>
      <p:ext uri="{19B8F6BF-5375-455C-9EA6-DF929625EA0E}">
        <p15:presenceInfo xmlns:p15="http://schemas.microsoft.com/office/powerpoint/2012/main" userId="Stephani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865B3E"/>
    <a:srgbClr val="660066"/>
    <a:srgbClr val="99FF99"/>
    <a:srgbClr val="FFCCCC"/>
    <a:srgbClr val="008000"/>
    <a:srgbClr val="F29A5B"/>
    <a:srgbClr val="B09277"/>
    <a:srgbClr val="A5C0A4"/>
    <a:srgbClr val="C8D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3" autoAdjust="0"/>
    <p:restoredTop sz="93801" autoAdjust="0"/>
  </p:normalViewPr>
  <p:slideViewPr>
    <p:cSldViewPr snapToGrid="0" showGuides="1">
      <p:cViewPr varScale="1">
        <p:scale>
          <a:sx n="89" d="100"/>
          <a:sy n="89" d="100"/>
        </p:scale>
        <p:origin x="432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068A-753F-47ED-95DE-D06E5578E574}" type="datetimeFigureOut">
              <a:rPr lang="zh-CN" altLang="en-US" smtClean="0"/>
              <a:pPr/>
              <a:t>2022/2/8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F164E-D685-493E-AF07-0CE742DE1FD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533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94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241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01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892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35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08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dirty="0"/>
              <a:t>最後用這一句話</a:t>
            </a:r>
            <a:r>
              <a:rPr lang="zh-TW" altLang="en-US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ISOCP" panose="00000400000000000000" pitchFamily="2" charset="0"/>
              </a:rPr>
              <a:t>愛</a:t>
            </a:r>
            <a:r>
              <a:rPr lang="zh-TW" altLang="en-US" sz="1300" b="1" dirty="0">
                <a:solidFill>
                  <a:srgbClr val="523A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ISOCP" panose="00000400000000000000" pitchFamily="2" charset="0"/>
              </a:rPr>
              <a:t>，是在別人的需要上看見自己的</a:t>
            </a:r>
            <a:r>
              <a:rPr lang="zh-TW" altLang="en-US" sz="1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ISOCP" panose="00000400000000000000" pitchFamily="2" charset="0"/>
              </a:rPr>
              <a:t>責任。</a:t>
            </a:r>
            <a:endParaRPr lang="en-US" altLang="zh-TW" sz="1300" b="1" dirty="0">
              <a:solidFill>
                <a:srgbClr val="523A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ISOCP" panose="00000400000000000000" pitchFamily="2" charset="0"/>
            </a:endParaRPr>
          </a:p>
          <a:p>
            <a:r>
              <a:rPr lang="zh-TW" altLang="en-US" dirty="0"/>
              <a:t>勉勵自己不忘初心。</a:t>
            </a:r>
            <a:endParaRPr lang="en-US" altLang="zh-TW" dirty="0"/>
          </a:p>
          <a:p>
            <a:r>
              <a:rPr lang="zh-TW" altLang="en-US" dirty="0"/>
              <a:t>報告完畢，感謝委員們的聆聽。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BC510C-A274-4F09-B4F8-A9F60256764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91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>
            <a:spLocks noChangeArrowheads="1"/>
          </p:cNvSpPr>
          <p:nvPr/>
        </p:nvSpPr>
        <p:spPr bwMode="auto">
          <a:xfrm>
            <a:off x="0" y="0"/>
            <a:ext cx="6426200" cy="5861054"/>
          </a:xfrm>
          <a:custGeom>
            <a:avLst/>
            <a:gdLst>
              <a:gd name="connsiteX0" fmla="*/ 0 w 6426200"/>
              <a:gd name="connsiteY0" fmla="*/ 0 h 5861054"/>
              <a:gd name="connsiteX1" fmla="*/ 6202018 w 6426200"/>
              <a:gd name="connsiteY1" fmla="*/ 0 h 5861054"/>
              <a:gd name="connsiteX2" fmla="*/ 6225541 w 6426200"/>
              <a:gd name="connsiteY2" fmla="*/ 69532 h 5861054"/>
              <a:gd name="connsiteX3" fmla="*/ 6426200 w 6426200"/>
              <a:gd name="connsiteY3" fmla="*/ 1397004 h 5861054"/>
              <a:gd name="connsiteX4" fmla="*/ 1962943 w 6426200"/>
              <a:gd name="connsiteY4" fmla="*/ 5861054 h 5861054"/>
              <a:gd name="connsiteX5" fmla="*/ 27937 w 6426200"/>
              <a:gd name="connsiteY5" fmla="*/ 5420851 h 5861054"/>
              <a:gd name="connsiteX6" fmla="*/ 0 w 6426200"/>
              <a:gd name="connsiteY6" fmla="*/ 5406540 h 586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6200" h="5861054">
                <a:moveTo>
                  <a:pt x="0" y="0"/>
                </a:moveTo>
                <a:lnTo>
                  <a:pt x="6202018" y="0"/>
                </a:lnTo>
                <a:lnTo>
                  <a:pt x="6225541" y="69532"/>
                </a:lnTo>
                <a:cubicBezTo>
                  <a:pt x="6355948" y="488880"/>
                  <a:pt x="6426200" y="934737"/>
                  <a:pt x="6426200" y="1397004"/>
                </a:cubicBezTo>
                <a:cubicBezTo>
                  <a:pt x="6426200" y="3862431"/>
                  <a:pt x="4427932" y="5861054"/>
                  <a:pt x="1962943" y="5861054"/>
                </a:cubicBezTo>
                <a:cubicBezTo>
                  <a:pt x="1269665" y="5861054"/>
                  <a:pt x="613305" y="5702960"/>
                  <a:pt x="27937" y="5420851"/>
                </a:cubicBezTo>
                <a:lnTo>
                  <a:pt x="0" y="5406540"/>
                </a:lnTo>
                <a:close/>
              </a:path>
            </a:pathLst>
          </a:custGeom>
          <a:solidFill>
            <a:srgbClr val="E5B8B7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3" name="任意多边形 52"/>
          <p:cNvSpPr>
            <a:spLocks noChangeArrowheads="1"/>
          </p:cNvSpPr>
          <p:nvPr/>
        </p:nvSpPr>
        <p:spPr bwMode="auto">
          <a:xfrm>
            <a:off x="1" y="0"/>
            <a:ext cx="4662117" cy="4096657"/>
          </a:xfrm>
          <a:custGeom>
            <a:avLst/>
            <a:gdLst>
              <a:gd name="connsiteX0" fmla="*/ 0 w 4662117"/>
              <a:gd name="connsiteY0" fmla="*/ 0 h 4096657"/>
              <a:gd name="connsiteX1" fmla="*/ 4269417 w 4662117"/>
              <a:gd name="connsiteY1" fmla="*/ 0 h 4096657"/>
              <a:gd name="connsiteX2" fmla="*/ 4336341 w 4662117"/>
              <a:gd name="connsiteY2" fmla="*/ 110179 h 4096657"/>
              <a:gd name="connsiteX3" fmla="*/ 4662117 w 4662117"/>
              <a:gd name="connsiteY3" fmla="*/ 1396997 h 4096657"/>
              <a:gd name="connsiteX4" fmla="*/ 1962937 w 4662117"/>
              <a:gd name="connsiteY4" fmla="*/ 4096657 h 4096657"/>
              <a:gd name="connsiteX5" fmla="*/ 54329 w 4662117"/>
              <a:gd name="connsiteY5" fmla="*/ 3305945 h 4096657"/>
              <a:gd name="connsiteX6" fmla="*/ 0 w 4662117"/>
              <a:gd name="connsiteY6" fmla="*/ 3246158 h 409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2117" h="4096657">
                <a:moveTo>
                  <a:pt x="0" y="0"/>
                </a:moveTo>
                <a:lnTo>
                  <a:pt x="4269417" y="0"/>
                </a:lnTo>
                <a:lnTo>
                  <a:pt x="4336341" y="110179"/>
                </a:lnTo>
                <a:cubicBezTo>
                  <a:pt x="4544103" y="492703"/>
                  <a:pt x="4662117" y="931066"/>
                  <a:pt x="4662117" y="1396997"/>
                </a:cubicBezTo>
                <a:cubicBezTo>
                  <a:pt x="4662117" y="2887978"/>
                  <a:pt x="3453653" y="4096657"/>
                  <a:pt x="1962937" y="4096657"/>
                </a:cubicBezTo>
                <a:cubicBezTo>
                  <a:pt x="1217579" y="4096657"/>
                  <a:pt x="542784" y="3794487"/>
                  <a:pt x="54329" y="3305945"/>
                </a:cubicBezTo>
                <a:lnTo>
                  <a:pt x="0" y="3246158"/>
                </a:lnTo>
                <a:close/>
              </a:path>
            </a:pathLst>
          </a:custGeom>
          <a:solidFill>
            <a:srgbClr val="D78F8D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4" name="椭圆 4"/>
          <p:cNvSpPr>
            <a:spLocks noChangeArrowheads="1"/>
          </p:cNvSpPr>
          <p:nvPr/>
        </p:nvSpPr>
        <p:spPr bwMode="auto">
          <a:xfrm>
            <a:off x="9937750" y="2166942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5" name="椭圆 5"/>
          <p:cNvSpPr>
            <a:spLocks noChangeArrowheads="1"/>
          </p:cNvSpPr>
          <p:nvPr/>
        </p:nvSpPr>
        <p:spPr bwMode="auto">
          <a:xfrm>
            <a:off x="10061357" y="2290549"/>
            <a:ext cx="378260" cy="37826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6" name="椭圆 8"/>
          <p:cNvSpPr>
            <a:spLocks noChangeArrowheads="1"/>
          </p:cNvSpPr>
          <p:nvPr/>
        </p:nvSpPr>
        <p:spPr bwMode="auto">
          <a:xfrm>
            <a:off x="7072313" y="4116392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7" name="椭圆 7"/>
          <p:cNvSpPr>
            <a:spLocks noChangeArrowheads="1"/>
          </p:cNvSpPr>
          <p:nvPr/>
        </p:nvSpPr>
        <p:spPr bwMode="auto">
          <a:xfrm>
            <a:off x="7342188" y="1954217"/>
            <a:ext cx="2860675" cy="2860675"/>
          </a:xfrm>
          <a:prstGeom prst="ellipse">
            <a:avLst/>
          </a:prstGeom>
          <a:solidFill>
            <a:srgbClr val="D78F8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8" name="椭圆 9"/>
          <p:cNvSpPr>
            <a:spLocks noChangeArrowheads="1"/>
          </p:cNvSpPr>
          <p:nvPr/>
        </p:nvSpPr>
        <p:spPr bwMode="auto">
          <a:xfrm>
            <a:off x="7542213" y="4741867"/>
            <a:ext cx="312737" cy="312737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0" name="椭圆 29"/>
          <p:cNvSpPr>
            <a:spLocks noChangeArrowheads="1"/>
          </p:cNvSpPr>
          <p:nvPr/>
        </p:nvSpPr>
        <p:spPr bwMode="auto">
          <a:xfrm>
            <a:off x="10453688" y="5392742"/>
            <a:ext cx="341312" cy="341312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" name="椭圆 30"/>
          <p:cNvSpPr>
            <a:spLocks noChangeArrowheads="1"/>
          </p:cNvSpPr>
          <p:nvPr/>
        </p:nvSpPr>
        <p:spPr bwMode="auto">
          <a:xfrm>
            <a:off x="10521139" y="5460193"/>
            <a:ext cx="206410" cy="20641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3" name="椭圆 32"/>
          <p:cNvSpPr>
            <a:spLocks noChangeArrowheads="1"/>
          </p:cNvSpPr>
          <p:nvPr/>
        </p:nvSpPr>
        <p:spPr bwMode="auto">
          <a:xfrm>
            <a:off x="9353550" y="5314954"/>
            <a:ext cx="169863" cy="171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4" name="椭圆 33"/>
          <p:cNvSpPr>
            <a:spLocks noChangeArrowheads="1"/>
          </p:cNvSpPr>
          <p:nvPr/>
        </p:nvSpPr>
        <p:spPr bwMode="auto">
          <a:xfrm>
            <a:off x="9387119" y="5348836"/>
            <a:ext cx="102726" cy="103685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6" name="椭圆 39"/>
          <p:cNvSpPr>
            <a:spLocks noChangeArrowheads="1"/>
          </p:cNvSpPr>
          <p:nvPr/>
        </p:nvSpPr>
        <p:spPr bwMode="auto">
          <a:xfrm>
            <a:off x="4803775" y="4756154"/>
            <a:ext cx="298450" cy="298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7" name="椭圆 40"/>
          <p:cNvSpPr>
            <a:spLocks noChangeArrowheads="1"/>
          </p:cNvSpPr>
          <p:nvPr/>
        </p:nvSpPr>
        <p:spPr bwMode="auto">
          <a:xfrm>
            <a:off x="4862755" y="4815134"/>
            <a:ext cx="180489" cy="180489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34212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67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662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9C86A696-9265-4A67-92C3-AEBE34D2F1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EF7E0AF8-93B2-46DF-9C6D-3BA2987E05C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CAA3F-9E13-49B8-9DB7-D36DFBE3381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59">
            <a:extLst>
              <a:ext uri="{FF2B5EF4-FFF2-40B4-BE49-F238E27FC236}">
                <a16:creationId xmlns="" xmlns:a16="http://schemas.microsoft.com/office/drawing/2014/main" id="{8206748A-DA10-4284-B577-1717990CEDF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22262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92B232EA-0095-4229-96A8-ED569434A7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Rectangle 6">
            <a:extLst>
              <a:ext uri="{FF2B5EF4-FFF2-40B4-BE49-F238E27FC236}">
                <a16:creationId xmlns="" xmlns:a16="http://schemas.microsoft.com/office/drawing/2014/main" id="{0E8AA93F-4067-475E-AE1D-049BDC1FC1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E9A34-3C12-4E25-AF0B-5B0721A9E42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159">
            <a:extLst>
              <a:ext uri="{FF2B5EF4-FFF2-40B4-BE49-F238E27FC236}">
                <a16:creationId xmlns="" xmlns:a16="http://schemas.microsoft.com/office/drawing/2014/main" id="{DDAC02B6-DC3F-40D2-A53C-31ADB4FFF2C2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014544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32958CF-BB8B-4DEF-B51E-BF863708A0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25EFC7B0-B359-4101-86FD-88B622C598B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E8A40-F3D0-4AE3-BED3-6A6C5C93889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59">
            <a:extLst>
              <a:ext uri="{FF2B5EF4-FFF2-40B4-BE49-F238E27FC236}">
                <a16:creationId xmlns="" xmlns:a16="http://schemas.microsoft.com/office/drawing/2014/main" id="{2724E04D-1FA3-4092-B86A-D7D5C615DF4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295936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77D1B9E-A751-46E7-B382-A9C987CC3B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41BE361-8E49-4FFE-A7D3-0C9FD716BC3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D61C4-6A59-4BF3-8B22-513B6BA9D6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59">
            <a:extLst>
              <a:ext uri="{FF2B5EF4-FFF2-40B4-BE49-F238E27FC236}">
                <a16:creationId xmlns="" xmlns:a16="http://schemas.microsoft.com/office/drawing/2014/main" id="{97D2AC90-2D65-445A-BA5A-65899800719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6267575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B710138-644F-43C9-B25C-C71A188190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7BE7C663-C17F-4294-B4AD-3F2CC2A0AC3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D3CBC-D485-42AB-A237-A65A3532C53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59">
            <a:extLst>
              <a:ext uri="{FF2B5EF4-FFF2-40B4-BE49-F238E27FC236}">
                <a16:creationId xmlns="" xmlns:a16="http://schemas.microsoft.com/office/drawing/2014/main" id="{3D151478-B59D-4553-872E-CA75617BDAD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162776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88400" y="350838"/>
            <a:ext cx="2794000" cy="597376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06400" y="350838"/>
            <a:ext cx="8178800" cy="597376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E4C1621-2464-45E6-A26D-222884680B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9F1CF66B-ED01-4DB7-B8AE-E6ED49D14EF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FE866-2BF3-4337-9742-89BAEB5095F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59">
            <a:extLst>
              <a:ext uri="{FF2B5EF4-FFF2-40B4-BE49-F238E27FC236}">
                <a16:creationId xmlns="" xmlns:a16="http://schemas.microsoft.com/office/drawing/2014/main" id="{EE248668-2BB3-48F1-964A-F27B5A13924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246783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="" xmlns:a16="http://schemas.microsoft.com/office/drawing/2014/main" id="{9AB72C97-15BC-4FC9-9C01-0808AC84E1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89484" y="6492876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4422C2-0A14-41D7-8FC2-81F06E50CEA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24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73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284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/>
          </p:cNvSpPr>
          <p:nvPr>
            <p:ph type="pic" sz="quarter" idx="50"/>
          </p:nvPr>
        </p:nvSpPr>
        <p:spPr>
          <a:xfrm>
            <a:off x="1332877" y="2093854"/>
            <a:ext cx="3764973" cy="238827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51"/>
          </p:nvPr>
        </p:nvSpPr>
        <p:spPr>
          <a:xfrm>
            <a:off x="4893345" y="3156388"/>
            <a:ext cx="893111" cy="1556374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87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7" descr="1">
            <a:extLst>
              <a:ext uri="{FF2B5EF4-FFF2-40B4-BE49-F238E27FC236}">
                <a16:creationId xmlns="" xmlns:a16="http://schemas.microsoft.com/office/drawing/2014/main" id="{304CBB8E-92AE-4829-AF48-CB7537E25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68426"/>
            <a:ext cx="10993967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62">
            <a:extLst>
              <a:ext uri="{FF2B5EF4-FFF2-40B4-BE49-F238E27FC236}">
                <a16:creationId xmlns="" xmlns:a16="http://schemas.microsoft.com/office/drawing/2014/main" id="{DA8E129E-9A1F-40E6-AFFB-732774023BF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2971800"/>
            <a:chOff x="0" y="0"/>
            <a:chExt cx="5760" cy="2016"/>
          </a:xfrm>
        </p:grpSpPr>
        <p:pic>
          <p:nvPicPr>
            <p:cNvPr id="6" name="Picture 153" descr="7">
              <a:extLst>
                <a:ext uri="{FF2B5EF4-FFF2-40B4-BE49-F238E27FC236}">
                  <a16:creationId xmlns="" xmlns:a16="http://schemas.microsoft.com/office/drawing/2014/main" id="{F0C08C77-7AD4-450A-A114-889C4E487A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0" descr="04">
              <a:extLst>
                <a:ext uri="{FF2B5EF4-FFF2-40B4-BE49-F238E27FC236}">
                  <a16:creationId xmlns="" xmlns:a16="http://schemas.microsoft.com/office/drawing/2014/main" id="{482CD432-BC5D-4859-852C-F73085A47F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63" descr="water_2">
            <a:extLst>
              <a:ext uri="{FF2B5EF4-FFF2-40B4-BE49-F238E27FC236}">
                <a16:creationId xmlns="" xmlns:a16="http://schemas.microsoft.com/office/drawing/2014/main" id="{ACD0B4F9-E187-42C5-94DB-ECD6D8512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914400"/>
            <a:ext cx="1155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4">
            <a:extLst>
              <a:ext uri="{FF2B5EF4-FFF2-40B4-BE49-F238E27FC236}">
                <a16:creationId xmlns="" xmlns:a16="http://schemas.microsoft.com/office/drawing/2014/main" id="{E9922047-7622-4F11-87F0-CF4E7CB99B0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956800" y="152400"/>
            <a:ext cx="19304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2400">
                <a:solidFill>
                  <a:schemeClr val="bg1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2800" y="3429000"/>
            <a:ext cx="93472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2800" y="2667000"/>
            <a:ext cx="9347200" cy="685800"/>
          </a:xfrm>
          <a:effectLst/>
        </p:spPr>
        <p:txBody>
          <a:bodyPr/>
          <a:lstStyle>
            <a:lvl1pPr>
              <a:defRPr sz="4800">
                <a:latin typeface="Arial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="" xmlns:a16="http://schemas.microsoft.com/office/drawing/2014/main" id="{67538830-CCA3-4450-9810-62E45E0E4AA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 bwMode="gray">
          <a:xfrm>
            <a:off x="101600" y="6553200"/>
            <a:ext cx="3860800" cy="304800"/>
          </a:xfrm>
        </p:spPr>
        <p:txBody>
          <a:bodyPr/>
          <a:lstStyle>
            <a:lvl1pPr algn="l">
              <a:defRPr sz="17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Rectangle 154">
            <a:extLst>
              <a:ext uri="{FF2B5EF4-FFF2-40B4-BE49-F238E27FC236}">
                <a16:creationId xmlns="" xmlns:a16="http://schemas.microsoft.com/office/drawing/2014/main" id="{D0DE825C-1E93-450D-85CD-BC58673DDD30}"/>
              </a:ext>
            </a:extLst>
          </p:cNvPr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6502400" y="6613526"/>
            <a:ext cx="2844800" cy="244475"/>
          </a:xfrm>
        </p:spPr>
        <p:txBody>
          <a:bodyPr/>
          <a:lstStyle>
            <a:lvl1pPr algn="ctr"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" name="Rectangle 155">
            <a:extLst>
              <a:ext uri="{FF2B5EF4-FFF2-40B4-BE49-F238E27FC236}">
                <a16:creationId xmlns="" xmlns:a16="http://schemas.microsoft.com/office/drawing/2014/main" id="{BF4D551C-635E-40F2-B669-0299EB184D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1379200" y="6553201"/>
            <a:ext cx="609600" cy="244475"/>
          </a:xfrm>
        </p:spPr>
        <p:txBody>
          <a:bodyPr/>
          <a:lstStyle>
            <a:lvl1pPr algn="ctr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37EB3FE-A071-42ED-95DF-C5C480E67D3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2083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12831D8-AEF2-4D84-9398-5507557C5B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E312C63E-8C12-48CA-A44C-DDFBE49F4D1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FF2D3-B445-464B-872B-FC8C743ED4A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59">
            <a:extLst>
              <a:ext uri="{FF2B5EF4-FFF2-40B4-BE49-F238E27FC236}">
                <a16:creationId xmlns="" xmlns:a16="http://schemas.microsoft.com/office/drawing/2014/main" id="{ABD3EF58-C2C2-4D94-857E-C09C5F99689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11766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37294A78-E5C0-4816-BEBA-5D73BB04A1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BC4CEEEC-E82C-4EAD-A208-34BD1198A8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C3D9F-C848-4165-8014-0E6E77154CF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159">
            <a:extLst>
              <a:ext uri="{FF2B5EF4-FFF2-40B4-BE49-F238E27FC236}">
                <a16:creationId xmlns="" xmlns:a16="http://schemas.microsoft.com/office/drawing/2014/main" id="{6825E76A-0DC8-46B0-A389-9D24F37C0E9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990770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06400" y="1219200"/>
            <a:ext cx="5486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0" y="1219200"/>
            <a:ext cx="54864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C9D7662-A6B6-4C98-95F9-D44CC50AD8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114C17D-957B-4010-A9ED-6557554C9A9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CFADA-4202-4A32-AB28-74BB6B6CA09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159">
            <a:extLst>
              <a:ext uri="{FF2B5EF4-FFF2-40B4-BE49-F238E27FC236}">
                <a16:creationId xmlns="" xmlns:a16="http://schemas.microsoft.com/office/drawing/2014/main" id="{D2BFE281-E018-4340-BDCC-CDBF59838DA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54882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AC243B96-1A73-420C-9F3C-CBE7ED0122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88F85425-FB4A-453C-802A-BF333ACCE0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B6BA3-260B-4CDC-BFB2-18E67B71460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159">
            <a:extLst>
              <a:ext uri="{FF2B5EF4-FFF2-40B4-BE49-F238E27FC236}">
                <a16:creationId xmlns="" xmlns:a16="http://schemas.microsoft.com/office/drawing/2014/main" id="{FD2E9A6D-A3EE-471C-8A5D-9A36108CD98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265499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>
            <a:extLst>
              <a:ext uri="{FF2B5EF4-FFF2-40B4-BE49-F238E27FC236}">
                <a16:creationId xmlns="" xmlns:a16="http://schemas.microsoft.com/office/drawing/2014/main" id="{ADB72DBD-9ABA-41F3-978B-B69250AE6E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t="2823" r="4070" b="1613"/>
          <a:stretch>
            <a:fillRect/>
          </a:stretch>
        </p:blipFill>
        <p:spPr bwMode="auto">
          <a:xfrm>
            <a:off x="2" y="1"/>
            <a:ext cx="846858" cy="91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00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/>
          </a:solidFill>
          <a:effectLst/>
          <a:latin typeface="+mj-ea"/>
          <a:ea typeface="+mj-ea"/>
          <a:cs typeface="+mj-cs"/>
        </a:defRPr>
      </a:lvl1pPr>
    </p:titleStyle>
    <p:bodyStyle>
      <a:lvl1pPr marL="361950" indent="-361950" algn="just" defTabSz="68580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50000"/>
        <a:buFont typeface="Wingdings 2" panose="05020102010507070707" pitchFamily="18" charset="2"/>
        <a:buChar char=""/>
        <a:defRPr lang="zh-CN" altLang="en-US" sz="2800" kern="1200" baseline="0" dirty="0" smtClean="0">
          <a:solidFill>
            <a:schemeClr val="accent2">
              <a:lumMod val="75000"/>
            </a:schemeClr>
          </a:solidFill>
          <a:latin typeface="+mn-ea"/>
          <a:ea typeface="+mn-ea"/>
          <a:cs typeface="+mn-cs"/>
        </a:defRPr>
      </a:lvl1pPr>
      <a:lvl2pPr marL="361950" indent="-361950" algn="just" defTabSz="6858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8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4">
            <a:extLst>
              <a:ext uri="{FF2B5EF4-FFF2-40B4-BE49-F238E27FC236}">
                <a16:creationId xmlns="" xmlns:a16="http://schemas.microsoft.com/office/drawing/2014/main" id="{541CD7C8-EDDC-48D3-84C3-3EE5491D5265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718300"/>
            <a:ext cx="12192000" cy="139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defRPr/>
            </a:pPr>
            <a:endParaRPr kumimoji="0" lang="zh-TW" altLang="en-US" sz="1800"/>
          </a:p>
        </p:txBody>
      </p:sp>
      <p:grpSp>
        <p:nvGrpSpPr>
          <p:cNvPr id="1027" name="Group 165">
            <a:extLst>
              <a:ext uri="{FF2B5EF4-FFF2-40B4-BE49-F238E27FC236}">
                <a16:creationId xmlns="" xmlns:a16="http://schemas.microsoft.com/office/drawing/2014/main" id="{696B541C-6E71-45B6-B97D-08078E09301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1676400"/>
            <a:chOff x="0" y="0"/>
            <a:chExt cx="5760" cy="1224"/>
          </a:xfrm>
        </p:grpSpPr>
        <p:pic>
          <p:nvPicPr>
            <p:cNvPr id="1035" name="Picture 149" descr="4_1">
              <a:extLst>
                <a:ext uri="{FF2B5EF4-FFF2-40B4-BE49-F238E27FC236}">
                  <a16:creationId xmlns="" xmlns:a16="http://schemas.microsoft.com/office/drawing/2014/main" id="{3CB7575C-B1CE-45F3-AEDA-F0D0820519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53" descr="6">
              <a:extLst>
                <a:ext uri="{FF2B5EF4-FFF2-40B4-BE49-F238E27FC236}">
                  <a16:creationId xmlns="" xmlns:a16="http://schemas.microsoft.com/office/drawing/2014/main" id="{3052390F-9EB7-4024-85F0-A862B9631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58" descr="123">
              <a:extLst>
                <a:ext uri="{FF2B5EF4-FFF2-40B4-BE49-F238E27FC236}">
                  <a16:creationId xmlns="" xmlns:a16="http://schemas.microsoft.com/office/drawing/2014/main" id="{F5892618-5EFD-41D7-B83A-082C016A2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DC80D0DE-1BED-4D2D-A474-10958420E5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486400" y="6448426"/>
            <a:ext cx="2844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00" b="1"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29" name="Rectangle 3">
            <a:extLst>
              <a:ext uri="{FF2B5EF4-FFF2-40B4-BE49-F238E27FC236}">
                <a16:creationId xmlns="" xmlns:a16="http://schemas.microsoft.com/office/drawing/2014/main" id="{8879638F-F30B-4230-964A-A506D1411C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406400" y="1219200"/>
            <a:ext cx="11176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2DF88417-8E45-4774-BCB6-91F8455507E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06400" y="6448426"/>
            <a:ext cx="71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0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F450347E-5AC1-45E5-81CB-36FA3EED966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Line 135">
            <a:extLst>
              <a:ext uri="{FF2B5EF4-FFF2-40B4-BE49-F238E27FC236}">
                <a16:creationId xmlns="" xmlns:a16="http://schemas.microsoft.com/office/drawing/2014/main" id="{5EBA91B0-EC14-4566-8761-AC65AF8914A8}"/>
              </a:ext>
            </a:extLst>
          </p:cNvPr>
          <p:cNvSpPr>
            <a:spLocks noChangeShapeType="1"/>
          </p:cNvSpPr>
          <p:nvPr/>
        </p:nvSpPr>
        <p:spPr bwMode="white">
          <a:xfrm>
            <a:off x="12700" y="5967413"/>
            <a:ext cx="855133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2" name="Rectangle 2">
            <a:extLst>
              <a:ext uri="{FF2B5EF4-FFF2-40B4-BE49-F238E27FC236}">
                <a16:creationId xmlns="" xmlns:a16="http://schemas.microsoft.com/office/drawing/2014/main" id="{717B3D30-A0FE-4EB7-BDC3-6F3C14959D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1117600" y="350838"/>
            <a:ext cx="9652000" cy="56356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83" name="Rectangle 159">
            <a:extLst>
              <a:ext uri="{FF2B5EF4-FFF2-40B4-BE49-F238E27FC236}">
                <a16:creationId xmlns="" xmlns:a16="http://schemas.microsoft.com/office/drawing/2014/main" id="{48F6AA6F-2587-4BF3-A140-CA17EE00CA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448426"/>
            <a:ext cx="3860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1034" name="Picture 167" descr="OPENAS_307439 copy">
            <a:extLst>
              <a:ext uri="{FF2B5EF4-FFF2-40B4-BE49-F238E27FC236}">
                <a16:creationId xmlns="" xmlns:a16="http://schemas.microsoft.com/office/drawing/2014/main" id="{BF6E689F-1EEE-46D7-894E-B204D4613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5543550"/>
            <a:ext cx="29464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09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law.moj.gov.tw/LawClass/LawSingle.aspx?Pcode=H0080067&amp;FLNO=2%20%20%20%20%20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are.mohw.gov.tw/" TargetMode="External"/><Relationship Id="rId2" Type="http://schemas.openxmlformats.org/officeDocument/2006/relationships/hyperlink" Target="https://csrc.edu.tw/" TargetMode="Externa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src.edu.tw/" TargetMode="Externa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src.edu.tw/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/>
        </p:nvSpPr>
        <p:spPr>
          <a:xfrm>
            <a:off x="10146278" y="603916"/>
            <a:ext cx="402696" cy="402696"/>
          </a:xfrm>
          <a:prstGeom prst="ellipse">
            <a:avLst/>
          </a:prstGeom>
          <a:solidFill>
            <a:srgbClr val="D78F8E"/>
          </a:solidFill>
          <a:ln>
            <a:noFill/>
          </a:ln>
          <a:effectLst>
            <a:reflection stA="45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8" name="任意多边形 17"/>
          <p:cNvSpPr/>
          <p:nvPr/>
        </p:nvSpPr>
        <p:spPr>
          <a:xfrm rot="10800000" flipV="1">
            <a:off x="0" y="1197531"/>
            <a:ext cx="7251614" cy="5654361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1" name="椭圆 4"/>
          <p:cNvSpPr>
            <a:spLocks noChangeArrowheads="1"/>
          </p:cNvSpPr>
          <p:nvPr/>
        </p:nvSpPr>
        <p:spPr bwMode="auto">
          <a:xfrm>
            <a:off x="8852147" y="1923873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3" name="椭圆 5"/>
          <p:cNvSpPr>
            <a:spLocks noChangeArrowheads="1"/>
          </p:cNvSpPr>
          <p:nvPr/>
        </p:nvSpPr>
        <p:spPr bwMode="auto">
          <a:xfrm>
            <a:off x="8975754" y="2047480"/>
            <a:ext cx="378260" cy="37826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4" name="椭圆 8"/>
          <p:cNvSpPr>
            <a:spLocks noChangeArrowheads="1"/>
          </p:cNvSpPr>
          <p:nvPr/>
        </p:nvSpPr>
        <p:spPr bwMode="auto">
          <a:xfrm>
            <a:off x="8663016" y="4159073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5" name="椭圆 7"/>
          <p:cNvSpPr>
            <a:spLocks noChangeArrowheads="1"/>
          </p:cNvSpPr>
          <p:nvPr/>
        </p:nvSpPr>
        <p:spPr bwMode="auto">
          <a:xfrm>
            <a:off x="5627610" y="92127"/>
            <a:ext cx="3117377" cy="3187136"/>
          </a:xfrm>
          <a:prstGeom prst="ellipse">
            <a:avLst/>
          </a:prstGeom>
          <a:solidFill>
            <a:srgbClr val="D78F8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7" name="椭圆 9"/>
          <p:cNvSpPr>
            <a:spLocks noChangeArrowheads="1"/>
          </p:cNvSpPr>
          <p:nvPr/>
        </p:nvSpPr>
        <p:spPr bwMode="auto">
          <a:xfrm>
            <a:off x="6466563" y="4693852"/>
            <a:ext cx="312737" cy="312737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3" name="椭圆 32"/>
          <p:cNvSpPr>
            <a:spLocks noChangeArrowheads="1"/>
          </p:cNvSpPr>
          <p:nvPr/>
        </p:nvSpPr>
        <p:spPr bwMode="auto">
          <a:xfrm>
            <a:off x="8267947" y="5071885"/>
            <a:ext cx="169863" cy="171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4" name="椭圆 33"/>
          <p:cNvSpPr>
            <a:spLocks noChangeArrowheads="1"/>
          </p:cNvSpPr>
          <p:nvPr/>
        </p:nvSpPr>
        <p:spPr bwMode="auto">
          <a:xfrm>
            <a:off x="8301516" y="5105767"/>
            <a:ext cx="102726" cy="103685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5" name="椭圆 39"/>
          <p:cNvSpPr>
            <a:spLocks noChangeArrowheads="1"/>
          </p:cNvSpPr>
          <p:nvPr/>
        </p:nvSpPr>
        <p:spPr bwMode="auto">
          <a:xfrm>
            <a:off x="2815347" y="4513085"/>
            <a:ext cx="298450" cy="298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26" name="椭圆 40"/>
          <p:cNvSpPr>
            <a:spLocks noChangeArrowheads="1"/>
          </p:cNvSpPr>
          <p:nvPr/>
        </p:nvSpPr>
        <p:spPr bwMode="auto">
          <a:xfrm>
            <a:off x="2874327" y="4572065"/>
            <a:ext cx="180489" cy="180489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790168" y="4784548"/>
            <a:ext cx="7125419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1150624">
              <a:spcBef>
                <a:spcPct val="20000"/>
              </a:spcBef>
              <a:defRPr sz="2400" kern="0">
                <a:solidFill>
                  <a:srgbClr val="FFFFFF"/>
                </a:solidFill>
              </a:defRPr>
            </a:lvl1pPr>
          </a:lstStyle>
          <a:p>
            <a:pPr marL="0" marR="0" lvl="0" indent="0" algn="l" defTabSz="115062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美崙國中性別平等教育委員會</a:t>
            </a:r>
            <a:r>
              <a:rPr kumimoji="0" lang="en-US" altLang="zh-TW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111</a:t>
            </a:r>
            <a:r>
              <a:rPr kumimoji="0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年</a:t>
            </a:r>
            <a:r>
              <a:rPr kumimoji="0" lang="en-US" altLang="zh-TW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月</a:t>
            </a:r>
            <a:r>
              <a:rPr lang="en-US" altLang="zh-TW" sz="40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kumimoji="0" lang="zh-TW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日</a:t>
            </a:r>
            <a:endParaRPr kumimoji="0" lang="zh-TW" altLang="en-US" sz="4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9751" y="1609488"/>
            <a:ext cx="100292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150624">
              <a:spcBef>
                <a:spcPct val="20000"/>
              </a:spcBef>
            </a:pPr>
            <a:r>
              <a:rPr lang="zh-TW" altLang="en-US" sz="6000" b="1" kern="0" noProof="0" dirty="0" smtClean="0">
                <a:solidFill>
                  <a:srgbClr val="956951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美崙國中</a:t>
            </a:r>
            <a:r>
              <a:rPr lang="en-US" altLang="zh-TW" sz="6000" b="1" kern="0" noProof="0" dirty="0" smtClean="0">
                <a:solidFill>
                  <a:srgbClr val="956951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110-2</a:t>
            </a:r>
            <a:r>
              <a:rPr lang="zh-TW" altLang="en-US" sz="6000" b="1" kern="0" noProof="0" dirty="0" smtClean="0">
                <a:solidFill>
                  <a:srgbClr val="956951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性平教育宣導</a:t>
            </a:r>
            <a:endParaRPr kumimoji="0" lang="zh-TW" altLang="en-US" sz="6000" b="1" i="0" u="none" strike="noStrike" kern="0" cap="none" spc="0" normalizeH="0" baseline="0" noProof="0" dirty="0">
              <a:ln>
                <a:noFill/>
              </a:ln>
              <a:solidFill>
                <a:srgbClr val="956951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403"/>
            <a:ext cx="1753664" cy="117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4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30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1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30" grpId="0"/>
          <p:bldP spid="1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椭圆 72"/>
          <p:cNvSpPr/>
          <p:nvPr/>
        </p:nvSpPr>
        <p:spPr>
          <a:xfrm>
            <a:off x="1019075" y="226402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5" name="椭圆 74"/>
          <p:cNvSpPr/>
          <p:nvPr/>
        </p:nvSpPr>
        <p:spPr>
          <a:xfrm>
            <a:off x="821781" y="84576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>
            <a:extLst>
              <a:ext uri="{FF2B5EF4-FFF2-40B4-BE49-F238E27FC236}">
                <a16:creationId xmlns="" xmlns:a16="http://schemas.microsoft.com/office/drawing/2014/main" id="{9C5F20E1-1D37-47D9-95A1-5746BCE0C4D6}"/>
              </a:ext>
            </a:extLst>
          </p:cNvPr>
          <p:cNvSpPr/>
          <p:nvPr/>
        </p:nvSpPr>
        <p:spPr>
          <a:xfrm>
            <a:off x="773490" y="1989673"/>
            <a:ext cx="108799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本校</a:t>
            </a:r>
            <a:r>
              <a:rPr lang="zh-TW" altLang="en-US" sz="60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性平事件</a:t>
            </a:r>
            <a:r>
              <a:rPr lang="zh-TW" altLang="en-US" sz="5400" b="1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r>
              <a:rPr lang="zh-TW" altLang="en-US" sz="54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安、社</a:t>
            </a:r>
            <a:r>
              <a:rPr lang="zh-TW" altLang="en-US" sz="5400" b="1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政通報</a:t>
            </a:r>
            <a:r>
              <a:rPr lang="zh-TW" altLang="en-US" sz="5400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窗口</a:t>
            </a:r>
          </a:p>
        </p:txBody>
      </p:sp>
      <p:grpSp>
        <p:nvGrpSpPr>
          <p:cNvPr id="79" name="组合 52">
            <a:extLst>
              <a:ext uri="{FF2B5EF4-FFF2-40B4-BE49-F238E27FC236}">
                <a16:creationId xmlns="" xmlns:a16="http://schemas.microsoft.com/office/drawing/2014/main" id="{E304D435-90A5-4337-A640-8E2A45CCD435}"/>
              </a:ext>
            </a:extLst>
          </p:cNvPr>
          <p:cNvGrpSpPr/>
          <p:nvPr/>
        </p:nvGrpSpPr>
        <p:grpSpPr>
          <a:xfrm>
            <a:off x="1154658" y="554399"/>
            <a:ext cx="633155" cy="349397"/>
            <a:chOff x="0" y="252065"/>
            <a:chExt cx="641111" cy="392113"/>
          </a:xfrm>
        </p:grpSpPr>
        <p:sp>
          <p:nvSpPr>
            <p:cNvPr id="99" name="矩形 59">
              <a:extLst>
                <a:ext uri="{FF2B5EF4-FFF2-40B4-BE49-F238E27FC236}">
                  <a16:creationId xmlns="" xmlns:a16="http://schemas.microsoft.com/office/drawing/2014/main" id="{CF71A44F-E766-41C3-8CF5-BD788C9AD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5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矩形 60">
              <a:extLst>
                <a:ext uri="{FF2B5EF4-FFF2-40B4-BE49-F238E27FC236}">
                  <a16:creationId xmlns="" xmlns:a16="http://schemas.microsoft.com/office/drawing/2014/main" id="{FD870539-B953-4EA7-B2E8-B003756E0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5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五边形 56">
              <a:extLst>
                <a:ext uri="{FF2B5EF4-FFF2-40B4-BE49-F238E27FC236}">
                  <a16:creationId xmlns="" xmlns:a16="http://schemas.microsoft.com/office/drawing/2014/main" id="{B6E39799-2BB8-4408-8D56-47A7B2F6228A}"/>
                </a:ext>
              </a:extLst>
            </p:cNvPr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667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76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TextBox 7">
            <a:extLst>
              <a:ext uri="{FF2B5EF4-FFF2-40B4-BE49-F238E27FC236}">
                <a16:creationId xmlns="" xmlns:a16="http://schemas.microsoft.com/office/drawing/2014/main" id="{33DAAFFA-B1F8-4146-A72C-4307E395CC9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346328" y="3229758"/>
            <a:ext cx="10298211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buSzPct val="100000"/>
              <a:defRPr/>
            </a:pPr>
            <a:endParaRPr lang="en-US" altLang="zh-TW" sz="2400" b="1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Calibri" pitchFamily="34" charset="0"/>
            </a:endParaRPr>
          </a:p>
          <a:p>
            <a:pPr algn="ctr">
              <a:spcBef>
                <a:spcPts val="1800"/>
              </a:spcBef>
              <a:buSzPct val="100000"/>
              <a:defRPr/>
            </a:pPr>
            <a:r>
              <a:rPr lang="zh-TW" altLang="en-US" sz="9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生教組長</a:t>
            </a:r>
            <a:endParaRPr lang="zh-TW" altLang="en-US" sz="9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4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椭圆 72"/>
          <p:cNvSpPr/>
          <p:nvPr/>
        </p:nvSpPr>
        <p:spPr>
          <a:xfrm>
            <a:off x="1019075" y="226402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5" name="椭圆 74"/>
          <p:cNvSpPr/>
          <p:nvPr/>
        </p:nvSpPr>
        <p:spPr>
          <a:xfrm>
            <a:off x="821781" y="84576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群組 8">
            <a:extLst>
              <a:ext uri="{FF2B5EF4-FFF2-40B4-BE49-F238E27FC236}">
                <a16:creationId xmlns="" xmlns:a16="http://schemas.microsoft.com/office/drawing/2014/main" id="{48AAE444-C9DC-40AE-8C19-EBD542A203E7}"/>
              </a:ext>
            </a:extLst>
          </p:cNvPr>
          <p:cNvGrpSpPr/>
          <p:nvPr/>
        </p:nvGrpSpPr>
        <p:grpSpPr>
          <a:xfrm>
            <a:off x="547461" y="1743781"/>
            <a:ext cx="952500" cy="952500"/>
            <a:chOff x="821781" y="1926661"/>
            <a:chExt cx="952500" cy="952500"/>
          </a:xfrm>
        </p:grpSpPr>
        <p:sp>
          <p:nvSpPr>
            <p:cNvPr id="53" name="椭圆 24">
              <a:extLst>
                <a:ext uri="{FF2B5EF4-FFF2-40B4-BE49-F238E27FC236}">
                  <a16:creationId xmlns="" xmlns:a16="http://schemas.microsoft.com/office/drawing/2014/main" id="{CFC01B6D-AF1A-41DD-B014-C61C7CB1D0CB}"/>
                </a:ext>
              </a:extLst>
            </p:cNvPr>
            <p:cNvSpPr/>
            <p:nvPr/>
          </p:nvSpPr>
          <p:spPr>
            <a:xfrm>
              <a:off x="1561458" y="2610164"/>
              <a:ext cx="191910" cy="191910"/>
            </a:xfrm>
            <a:prstGeom prst="ellipse">
              <a:avLst/>
            </a:prstGeom>
            <a:solidFill>
              <a:srgbClr val="F8E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0" name="椭圆 3">
              <a:extLst>
                <a:ext uri="{FF2B5EF4-FFF2-40B4-BE49-F238E27FC236}">
                  <a16:creationId xmlns="" xmlns:a16="http://schemas.microsoft.com/office/drawing/2014/main" id="{788413E0-F43B-4B23-B669-AC2EE18FC54E}"/>
                </a:ext>
              </a:extLst>
            </p:cNvPr>
            <p:cNvSpPr/>
            <p:nvPr/>
          </p:nvSpPr>
          <p:spPr>
            <a:xfrm>
              <a:off x="821781" y="1926661"/>
              <a:ext cx="952500" cy="952500"/>
            </a:xfrm>
            <a:prstGeom prst="ellipse">
              <a:avLst/>
            </a:prstGeom>
            <a:solidFill>
              <a:srgbClr val="EDD1CF"/>
            </a:solidFill>
            <a:ln>
              <a:noFill/>
            </a:ln>
            <a:effectLst>
              <a:reflection stA="40000" endPos="3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77" name="矩形 76">
            <a:extLst>
              <a:ext uri="{FF2B5EF4-FFF2-40B4-BE49-F238E27FC236}">
                <a16:creationId xmlns="" xmlns:a16="http://schemas.microsoft.com/office/drawing/2014/main" id="{9C5F20E1-1D37-47D9-95A1-5746BCE0C4D6}"/>
              </a:ext>
            </a:extLst>
          </p:cNvPr>
          <p:cNvSpPr/>
          <p:nvPr/>
        </p:nvSpPr>
        <p:spPr>
          <a:xfrm>
            <a:off x="2129444" y="277040"/>
            <a:ext cx="26468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壹、通報</a:t>
            </a:r>
            <a:endParaRPr lang="zh-TW" altLang="en-US" sz="3200" b="1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9" name="组合 52">
            <a:extLst>
              <a:ext uri="{FF2B5EF4-FFF2-40B4-BE49-F238E27FC236}">
                <a16:creationId xmlns="" xmlns:a16="http://schemas.microsoft.com/office/drawing/2014/main" id="{E304D435-90A5-4337-A640-8E2A45CCD435}"/>
              </a:ext>
            </a:extLst>
          </p:cNvPr>
          <p:cNvGrpSpPr/>
          <p:nvPr/>
        </p:nvGrpSpPr>
        <p:grpSpPr>
          <a:xfrm>
            <a:off x="1154658" y="554399"/>
            <a:ext cx="633155" cy="349397"/>
            <a:chOff x="0" y="252065"/>
            <a:chExt cx="641111" cy="392113"/>
          </a:xfrm>
        </p:grpSpPr>
        <p:sp>
          <p:nvSpPr>
            <p:cNvPr id="99" name="矩形 59">
              <a:extLst>
                <a:ext uri="{FF2B5EF4-FFF2-40B4-BE49-F238E27FC236}">
                  <a16:creationId xmlns="" xmlns:a16="http://schemas.microsoft.com/office/drawing/2014/main" id="{CF71A44F-E766-41C3-8CF5-BD788C9AD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5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矩形 60">
              <a:extLst>
                <a:ext uri="{FF2B5EF4-FFF2-40B4-BE49-F238E27FC236}">
                  <a16:creationId xmlns="" xmlns:a16="http://schemas.microsoft.com/office/drawing/2014/main" id="{FD870539-B953-4EA7-B2E8-B003756E0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5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五边形 56">
              <a:extLst>
                <a:ext uri="{FF2B5EF4-FFF2-40B4-BE49-F238E27FC236}">
                  <a16:creationId xmlns="" xmlns:a16="http://schemas.microsoft.com/office/drawing/2014/main" id="{B6E39799-2BB8-4408-8D56-47A7B2F6228A}"/>
                </a:ext>
              </a:extLst>
            </p:cNvPr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667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76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TextBox 7">
            <a:extLst>
              <a:ext uri="{FF2B5EF4-FFF2-40B4-BE49-F238E27FC236}">
                <a16:creationId xmlns="" xmlns:a16="http://schemas.microsoft.com/office/drawing/2014/main" id="{AC013420-05EC-4AE0-8115-312344F1CE18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67853" y="1370311"/>
            <a:ext cx="11593286" cy="808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ts val="5000"/>
              </a:lnSpc>
              <a:spcBef>
                <a:spcPts val="1800"/>
              </a:spcBef>
              <a:buSzPct val="100000"/>
              <a:defRPr/>
            </a:pPr>
            <a:r>
              <a:rPr lang="zh-TW" altLang="en-US" sz="5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知悉人欲</a:t>
            </a:r>
            <a:r>
              <a:rPr kumimoji="0" lang="zh-TW" altLang="en-US" sz="5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告知窗口，請填</a:t>
            </a:r>
            <a:r>
              <a:rPr kumimoji="0" lang="zh-TW" altLang="en-US" sz="8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告知</a:t>
            </a:r>
            <a:r>
              <a:rPr kumimoji="0" lang="zh-TW" altLang="en-US" sz="8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單</a:t>
            </a:r>
            <a:endParaRPr kumimoji="0" lang="en-US" altLang="zh-TW" sz="5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Calibri" pitchFamily="34" charset="0"/>
            </a:endParaRPr>
          </a:p>
        </p:txBody>
      </p:sp>
      <p:pic>
        <p:nvPicPr>
          <p:cNvPr id="14" name="圖片 1">
            <a:extLst>
              <a:ext uri="{FF2B5EF4-FFF2-40B4-BE49-F238E27FC236}">
                <a16:creationId xmlns="" xmlns:a16="http://schemas.microsoft.com/office/drawing/2014/main" id="{6DE89CB1-020F-424E-A76F-F52176172C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2512" y="2178994"/>
            <a:ext cx="7165568" cy="89656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7260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椭圆 72"/>
          <p:cNvSpPr/>
          <p:nvPr/>
        </p:nvSpPr>
        <p:spPr>
          <a:xfrm>
            <a:off x="1019075" y="226402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5" name="椭圆 74"/>
          <p:cNvSpPr/>
          <p:nvPr/>
        </p:nvSpPr>
        <p:spPr>
          <a:xfrm>
            <a:off x="821781" y="84576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矩形 76">
            <a:extLst>
              <a:ext uri="{FF2B5EF4-FFF2-40B4-BE49-F238E27FC236}">
                <a16:creationId xmlns="" xmlns:a16="http://schemas.microsoft.com/office/drawing/2014/main" id="{9C5F20E1-1D37-47D9-95A1-5746BCE0C4D6}"/>
              </a:ext>
            </a:extLst>
          </p:cNvPr>
          <p:cNvSpPr/>
          <p:nvPr/>
        </p:nvSpPr>
        <p:spPr>
          <a:xfrm>
            <a:off x="1897796" y="249969"/>
            <a:ext cx="7109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知悉發生校園性別事件</a:t>
            </a:r>
          </a:p>
        </p:txBody>
      </p:sp>
      <p:grpSp>
        <p:nvGrpSpPr>
          <p:cNvPr id="79" name="组合 52">
            <a:extLst>
              <a:ext uri="{FF2B5EF4-FFF2-40B4-BE49-F238E27FC236}">
                <a16:creationId xmlns="" xmlns:a16="http://schemas.microsoft.com/office/drawing/2014/main" id="{E304D435-90A5-4337-A640-8E2A45CCD435}"/>
              </a:ext>
            </a:extLst>
          </p:cNvPr>
          <p:cNvGrpSpPr/>
          <p:nvPr/>
        </p:nvGrpSpPr>
        <p:grpSpPr>
          <a:xfrm>
            <a:off x="1154658" y="554399"/>
            <a:ext cx="633155" cy="349397"/>
            <a:chOff x="0" y="252065"/>
            <a:chExt cx="641111" cy="392113"/>
          </a:xfrm>
        </p:grpSpPr>
        <p:sp>
          <p:nvSpPr>
            <p:cNvPr id="99" name="矩形 59">
              <a:extLst>
                <a:ext uri="{FF2B5EF4-FFF2-40B4-BE49-F238E27FC236}">
                  <a16:creationId xmlns="" xmlns:a16="http://schemas.microsoft.com/office/drawing/2014/main" id="{CF71A44F-E766-41C3-8CF5-BD788C9AD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5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矩形 60">
              <a:extLst>
                <a:ext uri="{FF2B5EF4-FFF2-40B4-BE49-F238E27FC236}">
                  <a16:creationId xmlns="" xmlns:a16="http://schemas.microsoft.com/office/drawing/2014/main" id="{FD870539-B953-4EA7-B2E8-B003756E0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5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五边形 56">
              <a:extLst>
                <a:ext uri="{FF2B5EF4-FFF2-40B4-BE49-F238E27FC236}">
                  <a16:creationId xmlns="" xmlns:a16="http://schemas.microsoft.com/office/drawing/2014/main" id="{B6E39799-2BB8-4408-8D56-47A7B2F6228A}"/>
                </a:ext>
              </a:extLst>
            </p:cNvPr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667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76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C9A138D3-10ED-4635-A407-AC7B2B0E0991}"/>
              </a:ext>
            </a:extLst>
          </p:cNvPr>
          <p:cNvSpPr/>
          <p:nvPr/>
        </p:nvSpPr>
        <p:spPr>
          <a:xfrm>
            <a:off x="783816" y="3694908"/>
            <a:ext cx="9676546" cy="263906"/>
          </a:xfrm>
          <a:prstGeom prst="rect">
            <a:avLst/>
          </a:prstGeom>
          <a:solidFill>
            <a:srgbClr val="565F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83863">
              <a:defRPr/>
            </a:pPr>
            <a:endParaRPr kumimoji="1" lang="zh-CN" altLang="en-US" sz="3200" kern="0">
              <a:solidFill>
                <a:srgbClr val="40404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7" name="组合 27">
            <a:extLst>
              <a:ext uri="{FF2B5EF4-FFF2-40B4-BE49-F238E27FC236}">
                <a16:creationId xmlns="" xmlns:a16="http://schemas.microsoft.com/office/drawing/2014/main" id="{35E2DC14-1D72-4F49-AD28-5E013F89CCE1}"/>
              </a:ext>
            </a:extLst>
          </p:cNvPr>
          <p:cNvGrpSpPr/>
          <p:nvPr/>
        </p:nvGrpSpPr>
        <p:grpSpPr>
          <a:xfrm>
            <a:off x="990414" y="2325112"/>
            <a:ext cx="175937" cy="1589718"/>
            <a:chOff x="643356" y="1151906"/>
            <a:chExt cx="166255" cy="1502228"/>
          </a:xfrm>
        </p:grpSpPr>
        <p:sp>
          <p:nvSpPr>
            <p:cNvPr id="18" name="椭圆 28">
              <a:extLst>
                <a:ext uri="{FF2B5EF4-FFF2-40B4-BE49-F238E27FC236}">
                  <a16:creationId xmlns="" xmlns:a16="http://schemas.microsoft.com/office/drawing/2014/main" id="{CEFA6AD9-0C72-4DCC-986E-E08C54091227}"/>
                </a:ext>
              </a:extLst>
            </p:cNvPr>
            <p:cNvSpPr/>
            <p:nvPr/>
          </p:nvSpPr>
          <p:spPr>
            <a:xfrm>
              <a:off x="643356" y="2487879"/>
              <a:ext cx="166255" cy="166255"/>
            </a:xfrm>
            <a:prstGeom prst="ellipse">
              <a:avLst/>
            </a:prstGeom>
            <a:solidFill>
              <a:srgbClr val="0FCAB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83863">
                <a:defRPr/>
              </a:pPr>
              <a:endParaRPr kumimoji="1" lang="zh-CN" altLang="en-US" sz="3200" ker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19" name="直线连接符 20">
              <a:extLst>
                <a:ext uri="{FF2B5EF4-FFF2-40B4-BE49-F238E27FC236}">
                  <a16:creationId xmlns="" xmlns:a16="http://schemas.microsoft.com/office/drawing/2014/main" id="{056FC5F3-6254-4272-A7A7-2F211791DAEC}"/>
                </a:ext>
              </a:extLst>
            </p:cNvPr>
            <p:cNvCxnSpPr>
              <a:stCxn id="18" idx="0"/>
            </p:cNvCxnSpPr>
            <p:nvPr/>
          </p:nvCxnSpPr>
          <p:spPr>
            <a:xfrm flipV="1">
              <a:off x="726484" y="1151906"/>
              <a:ext cx="0" cy="1335973"/>
            </a:xfrm>
            <a:prstGeom prst="line">
              <a:avLst/>
            </a:prstGeom>
            <a:noFill/>
            <a:ln w="19050" cap="flat" cmpd="sng" algn="ctr">
              <a:solidFill>
                <a:srgbClr val="0FCAB7">
                  <a:alpha val="99000"/>
                </a:srgbClr>
              </a:solidFill>
              <a:prstDash val="solid"/>
              <a:miter lim="800000"/>
              <a:tailEnd type="oval" w="lg" len="lg"/>
            </a:ln>
            <a:effectLst/>
          </p:spPr>
        </p:cxnSp>
      </p:grp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75742F83-1951-4000-BCC5-CF8B060159A2}"/>
              </a:ext>
            </a:extLst>
          </p:cNvPr>
          <p:cNvSpPr/>
          <p:nvPr/>
        </p:nvSpPr>
        <p:spPr>
          <a:xfrm>
            <a:off x="1145437" y="2513678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83863"/>
            <a:r>
              <a:rPr lang="en-US" altLang="zh-CN" b="1" dirty="0">
                <a:solidFill>
                  <a:srgbClr val="565F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b="1" dirty="0">
                <a:solidFill>
                  <a:srgbClr val="565F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小時內</a:t>
            </a:r>
            <a:endParaRPr lang="zh-CN" altLang="en-US" b="1" dirty="0">
              <a:solidFill>
                <a:srgbClr val="565F6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10C828E9-86D8-4133-8C12-FF47B09F7FD3}"/>
              </a:ext>
            </a:extLst>
          </p:cNvPr>
          <p:cNvSpPr/>
          <p:nvPr/>
        </p:nvSpPr>
        <p:spPr>
          <a:xfrm>
            <a:off x="1166350" y="1957597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83863"/>
            <a:r>
              <a:rPr lang="zh-TW" altLang="en-US" sz="3200" b="1" dirty="0">
                <a:solidFill>
                  <a:srgbClr val="0FCAB7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第一人知悉起算</a:t>
            </a:r>
            <a:endParaRPr lang="zh-CN" altLang="en-US" sz="3200" b="1" dirty="0">
              <a:solidFill>
                <a:srgbClr val="0FCAB7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2" name="组合 33">
            <a:extLst>
              <a:ext uri="{FF2B5EF4-FFF2-40B4-BE49-F238E27FC236}">
                <a16:creationId xmlns="" xmlns:a16="http://schemas.microsoft.com/office/drawing/2014/main" id="{B6B54B6A-3A89-4AD5-A339-E49C14AF4C0A}"/>
              </a:ext>
            </a:extLst>
          </p:cNvPr>
          <p:cNvGrpSpPr/>
          <p:nvPr/>
        </p:nvGrpSpPr>
        <p:grpSpPr>
          <a:xfrm>
            <a:off x="2756419" y="3738892"/>
            <a:ext cx="175937" cy="1580030"/>
            <a:chOff x="2525772" y="2487879"/>
            <a:chExt cx="166255" cy="1493074"/>
          </a:xfrm>
        </p:grpSpPr>
        <p:sp>
          <p:nvSpPr>
            <p:cNvPr id="23" name="椭圆 34">
              <a:extLst>
                <a:ext uri="{FF2B5EF4-FFF2-40B4-BE49-F238E27FC236}">
                  <a16:creationId xmlns="" xmlns:a16="http://schemas.microsoft.com/office/drawing/2014/main" id="{242701A3-0337-43CD-8488-5ADAB2D739E5}"/>
                </a:ext>
              </a:extLst>
            </p:cNvPr>
            <p:cNvSpPr/>
            <p:nvPr/>
          </p:nvSpPr>
          <p:spPr>
            <a:xfrm>
              <a:off x="2525772" y="2487879"/>
              <a:ext cx="166255" cy="166255"/>
            </a:xfrm>
            <a:prstGeom prst="ellipse">
              <a:avLst/>
            </a:prstGeom>
            <a:solidFill>
              <a:srgbClr val="FDD0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83863">
                <a:defRPr/>
              </a:pPr>
              <a:endParaRPr kumimoji="1" lang="zh-CN" altLang="en-US" sz="3200" ker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4" name="直线连接符 54">
              <a:extLst>
                <a:ext uri="{FF2B5EF4-FFF2-40B4-BE49-F238E27FC236}">
                  <a16:creationId xmlns="" xmlns:a16="http://schemas.microsoft.com/office/drawing/2014/main" id="{7960E4A5-5904-4087-AF14-072F0AE66A64}"/>
                </a:ext>
              </a:extLst>
            </p:cNvPr>
            <p:cNvCxnSpPr/>
            <p:nvPr/>
          </p:nvCxnSpPr>
          <p:spPr>
            <a:xfrm>
              <a:off x="2608900" y="2644980"/>
              <a:ext cx="0" cy="1335973"/>
            </a:xfrm>
            <a:prstGeom prst="line">
              <a:avLst/>
            </a:prstGeom>
            <a:noFill/>
            <a:ln w="19050" cap="flat" cmpd="sng" algn="ctr">
              <a:solidFill>
                <a:srgbClr val="FDD031">
                  <a:alpha val="99000"/>
                </a:srgbClr>
              </a:solidFill>
              <a:prstDash val="solid"/>
              <a:miter lim="800000"/>
              <a:tailEnd type="oval" w="lg" len="lg"/>
            </a:ln>
            <a:effectLst/>
          </p:spPr>
        </p:cxnSp>
      </p:grp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6DF6E3CB-06DE-4B37-960E-8B1B8ABEE503}"/>
              </a:ext>
            </a:extLst>
          </p:cNvPr>
          <p:cNvSpPr/>
          <p:nvPr/>
        </p:nvSpPr>
        <p:spPr>
          <a:xfrm>
            <a:off x="2932354" y="508084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83863"/>
            <a:r>
              <a:rPr lang="zh-TW" altLang="en-US" b="1" dirty="0">
                <a:solidFill>
                  <a:srgbClr val="565F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學校通報窗口</a:t>
            </a:r>
            <a:endParaRPr lang="en-US" altLang="zh-TW" b="1" dirty="0">
              <a:solidFill>
                <a:srgbClr val="565F6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E69BF69E-D1C9-4CB6-A093-311625E46FF2}"/>
              </a:ext>
            </a:extLst>
          </p:cNvPr>
          <p:cNvSpPr/>
          <p:nvPr/>
        </p:nvSpPr>
        <p:spPr>
          <a:xfrm>
            <a:off x="2932354" y="4521749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83863"/>
            <a:r>
              <a:rPr lang="zh-TW" altLang="en-US" sz="3200" b="1" dirty="0">
                <a:solidFill>
                  <a:srgbClr val="FDD03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告知</a:t>
            </a:r>
            <a:endParaRPr lang="zh-CN" altLang="en-US" sz="3200" b="1" dirty="0">
              <a:solidFill>
                <a:srgbClr val="FDD03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8" name="组合 39">
            <a:extLst>
              <a:ext uri="{FF2B5EF4-FFF2-40B4-BE49-F238E27FC236}">
                <a16:creationId xmlns="" xmlns:a16="http://schemas.microsoft.com/office/drawing/2014/main" id="{AFAFE3ED-5AB7-46FB-B0CA-5A07428AF214}"/>
              </a:ext>
            </a:extLst>
          </p:cNvPr>
          <p:cNvGrpSpPr/>
          <p:nvPr/>
        </p:nvGrpSpPr>
        <p:grpSpPr>
          <a:xfrm>
            <a:off x="4784231" y="2325112"/>
            <a:ext cx="175937" cy="1589718"/>
            <a:chOff x="4408188" y="1151906"/>
            <a:chExt cx="166255" cy="1502228"/>
          </a:xfrm>
        </p:grpSpPr>
        <p:sp>
          <p:nvSpPr>
            <p:cNvPr id="29" name="椭圆 40">
              <a:extLst>
                <a:ext uri="{FF2B5EF4-FFF2-40B4-BE49-F238E27FC236}">
                  <a16:creationId xmlns="" xmlns:a16="http://schemas.microsoft.com/office/drawing/2014/main" id="{AEFF3C05-6DBA-4083-97F4-17453B568753}"/>
                </a:ext>
              </a:extLst>
            </p:cNvPr>
            <p:cNvSpPr/>
            <p:nvPr/>
          </p:nvSpPr>
          <p:spPr>
            <a:xfrm>
              <a:off x="4408188" y="2487879"/>
              <a:ext cx="166255" cy="166255"/>
            </a:xfrm>
            <a:prstGeom prst="ellipse">
              <a:avLst/>
            </a:prstGeom>
            <a:solidFill>
              <a:srgbClr val="FD82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83863">
                <a:defRPr/>
              </a:pPr>
              <a:endParaRPr kumimoji="1" lang="zh-CN" altLang="en-US" sz="3200" ker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0" name="直线连接符 58">
              <a:extLst>
                <a:ext uri="{FF2B5EF4-FFF2-40B4-BE49-F238E27FC236}">
                  <a16:creationId xmlns="" xmlns:a16="http://schemas.microsoft.com/office/drawing/2014/main" id="{B7C0CE75-0086-474A-9004-ABFBF5825FE4}"/>
                </a:ext>
              </a:extLst>
            </p:cNvPr>
            <p:cNvCxnSpPr/>
            <p:nvPr/>
          </p:nvCxnSpPr>
          <p:spPr>
            <a:xfrm flipV="1">
              <a:off x="4491315" y="1151906"/>
              <a:ext cx="0" cy="1335973"/>
            </a:xfrm>
            <a:prstGeom prst="line">
              <a:avLst/>
            </a:prstGeom>
            <a:noFill/>
            <a:ln w="19050" cap="flat" cmpd="sng" algn="ctr">
              <a:solidFill>
                <a:srgbClr val="FD8280">
                  <a:alpha val="99000"/>
                </a:srgbClr>
              </a:solidFill>
              <a:prstDash val="solid"/>
              <a:miter lim="800000"/>
              <a:tailEnd type="oval" w="lg" len="lg"/>
            </a:ln>
            <a:effectLst/>
          </p:spPr>
        </p:cxnSp>
      </p:grp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37FB54B1-A219-4619-8561-045315F6E59B}"/>
              </a:ext>
            </a:extLst>
          </p:cNvPr>
          <p:cNvSpPr/>
          <p:nvPr/>
        </p:nvSpPr>
        <p:spPr>
          <a:xfrm>
            <a:off x="4944408" y="2441602"/>
            <a:ext cx="3073000" cy="1135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83828">
              <a:lnSpc>
                <a:spcPct val="130000"/>
              </a:lnSpc>
            </a:pPr>
            <a:r>
              <a:rPr lang="zh-TW" altLang="en-US" b="1" dirty="0">
                <a:solidFill>
                  <a:srgbClr val="565F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關懷</a:t>
            </a:r>
            <a:r>
              <a:rPr lang="en-US" altLang="zh-TW" b="1" dirty="0">
                <a:solidFill>
                  <a:srgbClr val="565F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</a:t>
            </a:r>
            <a:r>
              <a:rPr lang="zh-TW" altLang="en-US" b="1" dirty="0">
                <a:solidFill>
                  <a:srgbClr val="565F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起來：</a:t>
            </a:r>
            <a:r>
              <a:rPr lang="en-US" altLang="zh-TW" b="1" dirty="0">
                <a:solidFill>
                  <a:srgbClr val="565F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565F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疑似被害人</a:t>
            </a:r>
            <a:r>
              <a:rPr lang="en-US" altLang="zh-TW" b="1" dirty="0">
                <a:solidFill>
                  <a:srgbClr val="565F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565F6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83828">
              <a:lnSpc>
                <a:spcPct val="130000"/>
              </a:lnSpc>
            </a:pPr>
            <a:r>
              <a:rPr lang="en-US" altLang="zh-TW" b="1" dirty="0">
                <a:solidFill>
                  <a:srgbClr val="565F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solidFill>
                  <a:srgbClr val="565F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兒少保護事件</a:t>
            </a:r>
          </a:p>
          <a:p>
            <a:pPr defTabSz="483828">
              <a:lnSpc>
                <a:spcPct val="130000"/>
              </a:lnSpc>
            </a:pPr>
            <a:r>
              <a:rPr lang="en-US" altLang="zh-TW" b="1" dirty="0">
                <a:solidFill>
                  <a:srgbClr val="565F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solidFill>
                  <a:srgbClr val="565F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性剝削事件</a:t>
            </a:r>
            <a:r>
              <a:rPr lang="en-US" altLang="zh-TW" b="1" dirty="0">
                <a:solidFill>
                  <a:srgbClr val="565F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TW" altLang="en-US" b="1" dirty="0">
              <a:solidFill>
                <a:srgbClr val="565F6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C7132CF3-83FD-47B2-8BA8-3820851E093F}"/>
              </a:ext>
            </a:extLst>
          </p:cNvPr>
          <p:cNvSpPr/>
          <p:nvPr/>
        </p:nvSpPr>
        <p:spPr>
          <a:xfrm>
            <a:off x="4960165" y="1906797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83863"/>
            <a:r>
              <a:rPr lang="zh-TW" altLang="en-US" sz="3200" b="1" dirty="0">
                <a:solidFill>
                  <a:srgbClr val="FD82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社政通報</a:t>
            </a:r>
          </a:p>
        </p:txBody>
      </p:sp>
      <p:grpSp>
        <p:nvGrpSpPr>
          <p:cNvPr id="34" name="组合 45">
            <a:extLst>
              <a:ext uri="{FF2B5EF4-FFF2-40B4-BE49-F238E27FC236}">
                <a16:creationId xmlns="" xmlns:a16="http://schemas.microsoft.com/office/drawing/2014/main" id="{851D3EB0-99FD-4CB2-BB0B-A236B3170BAB}"/>
              </a:ext>
            </a:extLst>
          </p:cNvPr>
          <p:cNvGrpSpPr/>
          <p:nvPr/>
        </p:nvGrpSpPr>
        <p:grpSpPr>
          <a:xfrm>
            <a:off x="6235644" y="3750767"/>
            <a:ext cx="175937" cy="1580030"/>
            <a:chOff x="6290604" y="2487879"/>
            <a:chExt cx="166255" cy="1493074"/>
          </a:xfrm>
          <a:solidFill>
            <a:srgbClr val="FF0066"/>
          </a:solidFill>
        </p:grpSpPr>
        <p:sp>
          <p:nvSpPr>
            <p:cNvPr id="35" name="椭圆 46">
              <a:extLst>
                <a:ext uri="{FF2B5EF4-FFF2-40B4-BE49-F238E27FC236}">
                  <a16:creationId xmlns="" xmlns:a16="http://schemas.microsoft.com/office/drawing/2014/main" id="{C0B815AE-E5CF-4979-B985-0370CEF27535}"/>
                </a:ext>
              </a:extLst>
            </p:cNvPr>
            <p:cNvSpPr/>
            <p:nvPr/>
          </p:nvSpPr>
          <p:spPr>
            <a:xfrm>
              <a:off x="6290604" y="2487879"/>
              <a:ext cx="166255" cy="166255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83863">
                <a:defRPr/>
              </a:pPr>
              <a:endParaRPr kumimoji="1" lang="zh-CN" altLang="en-US" sz="4400" ker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36" name="直线连接符 62">
              <a:extLst>
                <a:ext uri="{FF2B5EF4-FFF2-40B4-BE49-F238E27FC236}">
                  <a16:creationId xmlns="" xmlns:a16="http://schemas.microsoft.com/office/drawing/2014/main" id="{FAB87998-CEC4-41E0-B795-3B1772138F05}"/>
                </a:ext>
              </a:extLst>
            </p:cNvPr>
            <p:cNvCxnSpPr/>
            <p:nvPr/>
          </p:nvCxnSpPr>
          <p:spPr>
            <a:xfrm>
              <a:off x="6373731" y="2644980"/>
              <a:ext cx="0" cy="1335973"/>
            </a:xfrm>
            <a:prstGeom prst="line">
              <a:avLst/>
            </a:prstGeom>
            <a:grpFill/>
            <a:ln w="19050" cap="flat" cmpd="sng" algn="ctr">
              <a:solidFill>
                <a:srgbClr val="FF0066">
                  <a:alpha val="99000"/>
                </a:srgbClr>
              </a:solidFill>
              <a:prstDash val="solid"/>
              <a:miter lim="800000"/>
              <a:tailEnd type="oval" w="lg" len="lg"/>
            </a:ln>
            <a:effectLst/>
          </p:spPr>
        </p:cxnSp>
      </p:grp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0D6CC735-CC86-4E66-85A6-648D5278F481}"/>
              </a:ext>
            </a:extLst>
          </p:cNvPr>
          <p:cNvSpPr/>
          <p:nvPr/>
        </p:nvSpPr>
        <p:spPr>
          <a:xfrm>
            <a:off x="6411579" y="5109478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83863">
              <a:spcBef>
                <a:spcPts val="600"/>
              </a:spcBef>
            </a:pPr>
            <a:r>
              <a:rPr lang="zh-TW" altLang="en-US" b="1" dirty="0">
                <a:solidFill>
                  <a:srgbClr val="565F6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性別事件或非性平法事件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86BE7B4D-105B-4530-B10A-DA49AB2F2A76}"/>
              </a:ext>
            </a:extLst>
          </p:cNvPr>
          <p:cNvSpPr/>
          <p:nvPr/>
        </p:nvSpPr>
        <p:spPr>
          <a:xfrm>
            <a:off x="6411579" y="4520924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83863"/>
            <a:r>
              <a:rPr lang="zh-TW" altLang="en-US" sz="32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校安通報</a:t>
            </a:r>
            <a:endParaRPr lang="zh-CN" altLang="en-US" sz="3200" b="1" dirty="0">
              <a:solidFill>
                <a:srgbClr val="FF0066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9" name="组合 39">
            <a:extLst>
              <a:ext uri="{FF2B5EF4-FFF2-40B4-BE49-F238E27FC236}">
                <a16:creationId xmlns="" xmlns:a16="http://schemas.microsoft.com/office/drawing/2014/main" id="{AF9232A2-11CC-4CD0-BCB5-A00AEEE48743}"/>
              </a:ext>
            </a:extLst>
          </p:cNvPr>
          <p:cNvGrpSpPr/>
          <p:nvPr/>
        </p:nvGrpSpPr>
        <p:grpSpPr>
          <a:xfrm>
            <a:off x="7800985" y="2325112"/>
            <a:ext cx="175937" cy="1589718"/>
            <a:chOff x="4408188" y="1151906"/>
            <a:chExt cx="166255" cy="1502228"/>
          </a:xfrm>
          <a:solidFill>
            <a:srgbClr val="00B0F0"/>
          </a:solidFill>
        </p:grpSpPr>
        <p:sp>
          <p:nvSpPr>
            <p:cNvPr id="40" name="椭圆 40">
              <a:extLst>
                <a:ext uri="{FF2B5EF4-FFF2-40B4-BE49-F238E27FC236}">
                  <a16:creationId xmlns="" xmlns:a16="http://schemas.microsoft.com/office/drawing/2014/main" id="{868BF5AD-25F7-4794-8EFF-23F3AB1D610E}"/>
                </a:ext>
              </a:extLst>
            </p:cNvPr>
            <p:cNvSpPr/>
            <p:nvPr/>
          </p:nvSpPr>
          <p:spPr>
            <a:xfrm>
              <a:off x="4408188" y="2487879"/>
              <a:ext cx="166255" cy="166255"/>
            </a:xfrm>
            <a:prstGeom prst="ellipse">
              <a:avLst/>
            </a:prstGeom>
            <a:grpFill/>
            <a:ln w="12700" cap="flat" cmpd="sng" algn="ctr">
              <a:solidFill>
                <a:srgbClr val="00B0F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83863">
                <a:defRPr/>
              </a:pPr>
              <a:endParaRPr kumimoji="1" lang="zh-CN" altLang="en-US" sz="3200" kern="0">
                <a:solidFill>
                  <a:srgbClr val="40404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41" name="直线连接符 58">
              <a:extLst>
                <a:ext uri="{FF2B5EF4-FFF2-40B4-BE49-F238E27FC236}">
                  <a16:creationId xmlns="" xmlns:a16="http://schemas.microsoft.com/office/drawing/2014/main" id="{584A8589-B31C-40E6-BF8E-B6C2A4F53FFB}"/>
                </a:ext>
              </a:extLst>
            </p:cNvPr>
            <p:cNvCxnSpPr/>
            <p:nvPr/>
          </p:nvCxnSpPr>
          <p:spPr>
            <a:xfrm flipV="1">
              <a:off x="4491315" y="1151906"/>
              <a:ext cx="0" cy="1335973"/>
            </a:xfrm>
            <a:prstGeom prst="line">
              <a:avLst/>
            </a:prstGeom>
            <a:grpFill/>
            <a:ln w="19050" cap="flat" cmpd="sng" algn="ctr">
              <a:solidFill>
                <a:srgbClr val="00B0F0"/>
              </a:solidFill>
              <a:prstDash val="solid"/>
              <a:miter lim="800000"/>
              <a:tailEnd type="oval" w="lg" len="lg"/>
            </a:ln>
            <a:effectLst/>
          </p:spPr>
        </p:cxnSp>
      </p:grpSp>
      <p:sp>
        <p:nvSpPr>
          <p:cNvPr id="42" name="矩形 41">
            <a:extLst>
              <a:ext uri="{FF2B5EF4-FFF2-40B4-BE49-F238E27FC236}">
                <a16:creationId xmlns="" xmlns:a16="http://schemas.microsoft.com/office/drawing/2014/main" id="{CB4870CE-4265-46DB-B73B-629282F26EB7}"/>
              </a:ext>
            </a:extLst>
          </p:cNvPr>
          <p:cNvSpPr/>
          <p:nvPr/>
        </p:nvSpPr>
        <p:spPr>
          <a:xfrm>
            <a:off x="8017408" y="1631392"/>
            <a:ext cx="3980577" cy="196977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defTabSz="483863"/>
            <a:r>
              <a:rPr lang="en-US" altLang="zh-TW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日內移交性平會</a:t>
            </a:r>
            <a:r>
              <a:rPr lang="en-US" altLang="zh-TW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如有申請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檢舉調查則另有期限規定：</a:t>
            </a:r>
            <a:endParaRPr lang="en-US" altLang="zh-TW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83863"/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除性平法第</a:t>
            </a:r>
            <a:r>
              <a:rPr lang="en-US" altLang="zh-TW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條明定不受理情形外，</a:t>
            </a:r>
            <a:endParaRPr lang="en-US" altLang="zh-TW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83863"/>
            <a:r>
              <a:rPr lang="en-US" altLang="zh-TW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日內交付性平會</a:t>
            </a:r>
            <a:r>
              <a:rPr lang="en-US" altLang="zh-TW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…..</a:t>
            </a:r>
          </a:p>
          <a:p>
            <a:pPr defTabSz="483863"/>
            <a:r>
              <a:rPr lang="en-US" altLang="zh-TW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日內移送管轄權學校</a:t>
            </a:r>
            <a:endParaRPr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483863"/>
            <a:r>
              <a:rPr lang="en-US" altLang="zh-TW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日內</a:t>
            </a:r>
            <a:r>
              <a:rPr lang="en-US" altLang="zh-TW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……..</a:t>
            </a:r>
          </a:p>
        </p:txBody>
      </p:sp>
      <p:grpSp>
        <p:nvGrpSpPr>
          <p:cNvPr id="46" name="组合 52">
            <a:extLst>
              <a:ext uri="{FF2B5EF4-FFF2-40B4-BE49-F238E27FC236}">
                <a16:creationId xmlns="" xmlns:a16="http://schemas.microsoft.com/office/drawing/2014/main" id="{6B9A0C2F-A704-441A-A3DE-15F83A35B0A3}"/>
              </a:ext>
            </a:extLst>
          </p:cNvPr>
          <p:cNvGrpSpPr/>
          <p:nvPr/>
        </p:nvGrpSpPr>
        <p:grpSpPr>
          <a:xfrm>
            <a:off x="2022411" y="5688022"/>
            <a:ext cx="7701647" cy="855532"/>
            <a:chOff x="0" y="252065"/>
            <a:chExt cx="641111" cy="394739"/>
          </a:xfrm>
          <a:solidFill>
            <a:srgbClr val="FFFF00"/>
          </a:solidFill>
        </p:grpSpPr>
        <p:sp>
          <p:nvSpPr>
            <p:cNvPr id="49" name="五边形 56">
              <a:extLst>
                <a:ext uri="{FF2B5EF4-FFF2-40B4-BE49-F238E27FC236}">
                  <a16:creationId xmlns="" xmlns:a16="http://schemas.microsoft.com/office/drawing/2014/main" id="{35E3C187-20C0-430D-8C40-EA6BF96CEEED}"/>
                </a:ext>
              </a:extLst>
            </p:cNvPr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667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76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7" name="矩形 59">
              <a:extLst>
                <a:ext uri="{FF2B5EF4-FFF2-40B4-BE49-F238E27FC236}">
                  <a16:creationId xmlns="" xmlns:a16="http://schemas.microsoft.com/office/drawing/2014/main" id="{B634CFA7-A480-415B-B30A-8CFDF3B92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2065"/>
              <a:ext cx="641111" cy="394739"/>
            </a:xfrm>
            <a:prstGeom prst="rect">
              <a:avLst/>
            </a:prstGeom>
            <a:grpFill/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5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從知悉到完成通報，必須於</a:t>
              </a:r>
              <a:r>
                <a:rPr kumimoji="0" lang="en-US" altLang="zh-CN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24</a:t>
              </a:r>
              <a:r>
                <a:rPr kumimoji="0" lang="zh-TW" altLang="en-US" sz="23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小時</a:t>
              </a:r>
              <a:r>
                <a:rPr kumimoji="0" lang="zh-TW" altLang="en-US" sz="23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完成</a:t>
              </a:r>
              <a:endParaRPr kumimoji="0" lang="zh-CN" altLang="en-US" sz="23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687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25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7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16" grpId="0" animBg="1"/>
      <p:bldP spid="20" grpId="0"/>
      <p:bldP spid="21" grpId="0"/>
      <p:bldP spid="26" grpId="0"/>
      <p:bldP spid="27" grpId="0"/>
      <p:bldP spid="32" grpId="0"/>
      <p:bldP spid="33" grpId="0"/>
      <p:bldP spid="37" grpId="0"/>
      <p:bldP spid="38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 11"/>
          <p:cNvSpPr/>
          <p:nvPr/>
        </p:nvSpPr>
        <p:spPr>
          <a:xfrm>
            <a:off x="3627117" y="550681"/>
            <a:ext cx="8564883" cy="6307319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>
                <a:solidFill>
                  <a:srgbClr val="395E8A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宋体" panose="02010600030101010101" pitchFamily="2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3872348" y="893373"/>
            <a:ext cx="8336282" cy="5964627"/>
          </a:xfrm>
          <a:custGeom>
            <a:avLst/>
            <a:gdLst>
              <a:gd name="connsiteX0" fmla="*/ 4052585 w 7495569"/>
              <a:gd name="connsiteY0" fmla="*/ 0 h 5760400"/>
              <a:gd name="connsiteX1" fmla="*/ 7413052 w 7495569"/>
              <a:gd name="connsiteY1" fmla="*/ 1786746 h 5760400"/>
              <a:gd name="connsiteX2" fmla="*/ 7495569 w 7495569"/>
              <a:gd name="connsiteY2" fmla="*/ 1922573 h 5760400"/>
              <a:gd name="connsiteX3" fmla="*/ 7495569 w 7495569"/>
              <a:gd name="connsiteY3" fmla="*/ 5760400 h 5760400"/>
              <a:gd name="connsiteX4" fmla="*/ 381273 w 7495569"/>
              <a:gd name="connsiteY4" fmla="*/ 5760400 h 5760400"/>
              <a:gd name="connsiteX5" fmla="*/ 318473 w 7495569"/>
              <a:gd name="connsiteY5" fmla="*/ 5630034 h 5760400"/>
              <a:gd name="connsiteX6" fmla="*/ 0 w 7495569"/>
              <a:gd name="connsiteY6" fmla="*/ 4052585 h 5760400"/>
              <a:gd name="connsiteX7" fmla="*/ 4052585 w 7495569"/>
              <a:gd name="connsiteY7" fmla="*/ 0 h 57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5569" h="5760400">
                <a:moveTo>
                  <a:pt x="4052585" y="0"/>
                </a:moveTo>
                <a:cubicBezTo>
                  <a:pt x="5451448" y="0"/>
                  <a:pt x="6684773" y="708752"/>
                  <a:pt x="7413052" y="1786746"/>
                </a:cubicBezTo>
                <a:lnTo>
                  <a:pt x="7495569" y="1922573"/>
                </a:lnTo>
                <a:lnTo>
                  <a:pt x="7495569" y="5760400"/>
                </a:lnTo>
                <a:lnTo>
                  <a:pt x="381273" y="5760400"/>
                </a:lnTo>
                <a:lnTo>
                  <a:pt x="318473" y="5630034"/>
                </a:lnTo>
                <a:cubicBezTo>
                  <a:pt x="113401" y="5145190"/>
                  <a:pt x="0" y="4612131"/>
                  <a:pt x="0" y="4052585"/>
                </a:cubicBezTo>
                <a:cubicBezTo>
                  <a:pt x="0" y="1814404"/>
                  <a:pt x="1814404" y="0"/>
                  <a:pt x="4052585" y="0"/>
                </a:cubicBezTo>
                <a:close/>
              </a:path>
            </a:pathLst>
          </a:cu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351986" y="550681"/>
            <a:ext cx="2305031" cy="2305031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420856" y="4414032"/>
            <a:ext cx="6161720" cy="134260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zh-TW" altLang="en-US" sz="8000" b="1" dirty="0">
                <a:solidFill>
                  <a:srgbClr val="523A2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ISOCP" panose="00000400000000000000" pitchFamily="2" charset="0"/>
              </a:rPr>
              <a:t>感謝聆聽！</a:t>
            </a:r>
            <a:endParaRPr lang="zh-CN" altLang="en-US" sz="8000" b="1" dirty="0">
              <a:solidFill>
                <a:srgbClr val="523A2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ISOCP" panose="00000400000000000000" pitchFamily="2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902638" y="2550191"/>
            <a:ext cx="611041" cy="611041"/>
            <a:chOff x="9937750" y="2166942"/>
            <a:chExt cx="625475" cy="625475"/>
          </a:xfrm>
        </p:grpSpPr>
        <p:sp>
          <p:nvSpPr>
            <p:cNvPr id="10" name="椭圆 4"/>
            <p:cNvSpPr>
              <a:spLocks noChangeArrowheads="1"/>
            </p:cNvSpPr>
            <p:nvPr/>
          </p:nvSpPr>
          <p:spPr bwMode="auto">
            <a:xfrm>
              <a:off x="9937750" y="2166942"/>
              <a:ext cx="625475" cy="625475"/>
            </a:xfrm>
            <a:prstGeom prst="ellipse">
              <a:avLst/>
            </a:prstGeom>
            <a:solidFill>
              <a:srgbClr val="ECCB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椭圆 5"/>
            <p:cNvSpPr>
              <a:spLocks noChangeArrowheads="1"/>
            </p:cNvSpPr>
            <p:nvPr/>
          </p:nvSpPr>
          <p:spPr bwMode="auto">
            <a:xfrm>
              <a:off x="10061357" y="2290549"/>
              <a:ext cx="378260" cy="378260"/>
            </a:xfrm>
            <a:prstGeom prst="ellipse">
              <a:avLst/>
            </a:prstGeom>
            <a:solidFill>
              <a:srgbClr val="D78F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395E8A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9E845998-BFCF-4487-9B23-09D6B21AA2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9175">
            <a:off x="4657017" y="429828"/>
            <a:ext cx="1767144" cy="176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4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8" grpId="0" animBg="1"/>
          <p:bldP spid="16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41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6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8" grpId="0" animBg="1"/>
          <p:bldP spid="16" grpId="0" animBg="1"/>
          <p:bldP spid="11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字方塊 4">
            <a:extLst>
              <a:ext uri="{FF2B5EF4-FFF2-40B4-BE49-F238E27FC236}">
                <a16:creationId xmlns="" xmlns:a16="http://schemas.microsoft.com/office/drawing/2014/main" id="{FC1B36DB-630B-4C61-8775-51A6E9B7D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663" y="3386139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 b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7651" name="內容版面配置區 7">
            <a:extLst>
              <a:ext uri="{FF2B5EF4-FFF2-40B4-BE49-F238E27FC236}">
                <a16:creationId xmlns="" xmlns:a16="http://schemas.microsoft.com/office/drawing/2014/main" id="{00BACE2E-9966-43F2-89CB-C234FBEF71EC}"/>
              </a:ext>
            </a:extLst>
          </p:cNvPr>
          <p:cNvSpPr txBox="1">
            <a:spLocks/>
          </p:cNvSpPr>
          <p:nvPr/>
        </p:nvSpPr>
        <p:spPr bwMode="auto">
          <a:xfrm>
            <a:off x="1015546" y="1304131"/>
            <a:ext cx="11176454" cy="47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ClrTx/>
              <a:buFontTx/>
              <a:buNone/>
            </a:pP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（一）當事人一方為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</a:t>
            </a: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，他方為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校長、教師、職員、工友或學生</a:t>
            </a: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 </a:t>
            </a:r>
            <a:endParaRPr lang="en-US" altLang="zh-TW" b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ClrTx/>
              <a:buFontTx/>
              <a:buNone/>
            </a:pPr>
            <a:r>
              <a:rPr lang="zh-TW" altLang="en-US" sz="1600" b="0" dirty="0">
                <a:solidFill>
                  <a:srgbClr val="3D2EF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        </a:t>
            </a:r>
            <a:r>
              <a:rPr lang="en-US" altLang="zh-TW" sz="1600" dirty="0">
                <a:solidFill>
                  <a:srgbClr val="3D2EF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solidFill>
                  <a:srgbClr val="3D2EF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家庭內發生之案件、校外或社會人士均請釐清當事人是否具有前述之身分</a:t>
            </a:r>
            <a:r>
              <a:rPr lang="en-US" altLang="zh-TW" sz="1600" dirty="0">
                <a:solidFill>
                  <a:srgbClr val="3D2EF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sz="1600" b="0" dirty="0">
              <a:solidFill>
                <a:srgbClr val="3D2EFA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ClrTx/>
              <a:buFontTx/>
              <a:buNone/>
            </a:pP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（二）雙方當事人不以同一學校為限。</a:t>
            </a:r>
            <a:endParaRPr lang="en-US" altLang="zh-TW" b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ClrTx/>
              <a:buFontTx/>
              <a:buNone/>
            </a:pP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（三）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教師</a:t>
            </a:r>
            <a:r>
              <a:rPr lang="zh-TW" altLang="en-US" b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包含專兼任教師、代理或代課教師、 教官、護理教師、  </a:t>
            </a:r>
            <a:endParaRPr lang="en-US" altLang="zh-TW" b="0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ClrTx/>
              <a:buFontTx/>
              <a:buNone/>
            </a:pPr>
            <a:r>
              <a:rPr lang="en-US" altLang="zh-TW" b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</a:t>
            </a:r>
            <a:r>
              <a:rPr lang="zh-TW" altLang="en-US" b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體育教練、社團指導老師</a:t>
            </a:r>
            <a:r>
              <a:rPr lang="zh-TW" altLang="zh-TW" b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及其他執行教學、研究或教育實</a:t>
            </a:r>
            <a:endParaRPr lang="en-US" altLang="zh-TW" b="0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ClrTx/>
              <a:buFontTx/>
              <a:buNone/>
            </a:pPr>
            <a:r>
              <a:rPr lang="en-US" altLang="zh-TW" b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  </a:t>
            </a:r>
            <a:r>
              <a:rPr lang="zh-TW" altLang="zh-TW" b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習之人員</a:t>
            </a:r>
            <a:r>
              <a:rPr lang="zh-TW" altLang="en-US" b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</a:t>
            </a: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b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ClrTx/>
              <a:buFont typeface="Arial" panose="020B0604020202020204" pitchFamily="34" charset="0"/>
              <a:buNone/>
            </a:pP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（四）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職員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工友</a:t>
            </a: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係指教師以外，</a:t>
            </a:r>
            <a:r>
              <a:rPr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固定或定期執行學校事務</a:t>
            </a: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之</a:t>
            </a:r>
            <a:r>
              <a:rPr lang="zh-TW" altLang="en-US" b="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人員。</a:t>
            </a:r>
            <a:endParaRPr lang="en-US" altLang="zh-TW" b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buClrTx/>
              <a:buFontTx/>
              <a:buNone/>
            </a:pP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（五）</a:t>
            </a:r>
            <a:r>
              <a:rPr lang="zh-TW" altLang="zh-TW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學生</a:t>
            </a: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係</a:t>
            </a:r>
            <a:r>
              <a:rPr lang="zh-TW" altLang="zh-TW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指</a:t>
            </a:r>
            <a:r>
              <a:rPr lang="zh-TW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具有學籍</a:t>
            </a:r>
            <a:r>
              <a:rPr lang="zh-TW" altLang="zh-TW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、接受進修推廣教育者或交換學生</a:t>
            </a:r>
            <a:r>
              <a:rPr lang="zh-TW" altLang="en-US" b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  <a:p>
            <a:pPr eaLnBrk="1" hangingPunct="1">
              <a:lnSpc>
                <a:spcPct val="120000"/>
              </a:lnSpc>
              <a:buClrTx/>
              <a:buFontTx/>
              <a:buNone/>
            </a:pPr>
            <a:endParaRPr lang="zh-TW" altLang="en-US" b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標題 5">
            <a:extLst>
              <a:ext uri="{FF2B5EF4-FFF2-40B4-BE49-F238E27FC236}">
                <a16:creationId xmlns="" xmlns:a16="http://schemas.microsoft.com/office/drawing/2014/main" id="{9C308E8E-CC35-4C5C-B73B-6E86E9C590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16050" y="-3400"/>
            <a:ext cx="9034236" cy="754514"/>
          </a:xfrm>
        </p:spPr>
        <p:txBody>
          <a:bodyPr/>
          <a:lstStyle/>
          <a:p>
            <a:pPr>
              <a:defRPr/>
            </a:pPr>
            <a:r>
              <a:rPr lang="en-US" altLang="zh-TW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/>
            </a:r>
            <a:br>
              <a:rPr lang="en-US" altLang="zh-TW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</a:br>
            <a:r>
              <a:rPr lang="en-US" altLang="zh-TW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/>
            </a:r>
            <a:br>
              <a:rPr lang="en-US" altLang="zh-TW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</a:br>
            <a:r>
              <a:rPr lang="zh-TW" altLang="en-US" sz="4800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校園</a:t>
            </a:r>
            <a:r>
              <a:rPr lang="zh-TW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性侵害、性騷擾或性霸凌事件定義 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7">
            <a:extLst>
              <a:ext uri="{FF2B5EF4-FFF2-40B4-BE49-F238E27FC236}">
                <a16:creationId xmlns="" xmlns:a16="http://schemas.microsoft.com/office/drawing/2014/main" id="{22E609AD-FE89-4782-9C22-5C9C1709C5E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-27594"/>
            <a:ext cx="8610278" cy="1320426"/>
          </a:xfr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altLang="zh-TW" sz="3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en-US" sz="3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性別平等教育法</a:t>
            </a:r>
            <a:r>
              <a:rPr lang="en-US" altLang="zh-TW" sz="3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 action="ppaction://hlinkfile"/>
              </a:rPr>
              <a:t>第 </a:t>
            </a:r>
            <a:r>
              <a:rPr lang="en-US" altLang="zh-TW" sz="3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 action="ppaction://hlinkfile"/>
              </a:rPr>
              <a:t>2 </a:t>
            </a:r>
            <a:r>
              <a:rPr lang="zh-TW" altLang="en-US" sz="360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 action="ppaction://hlinkfile"/>
              </a:rPr>
              <a:t>條</a:t>
            </a:r>
            <a:endParaRPr lang="en-US" altLang="zh-TW" sz="360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339" name="內容版面配置區 2">
            <a:extLst>
              <a:ext uri="{FF2B5EF4-FFF2-40B4-BE49-F238E27FC236}">
                <a16:creationId xmlns="" xmlns:a16="http://schemas.microsoft.com/office/drawing/2014/main" id="{F3F7EBF9-9CB5-4C9B-91E6-F7D8A9BDE5B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523999" y="1196975"/>
            <a:ext cx="9969795" cy="5105400"/>
          </a:xfrm>
        </p:spPr>
        <p:txBody>
          <a:bodyPr/>
          <a:lstStyle/>
          <a:p>
            <a:pPr marL="531813" indent="-531813">
              <a:lnSpc>
                <a:spcPct val="120000"/>
              </a:lnSpc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三、性侵害：指性侵害犯罪防治法所稱性侵害犯罪之行為。</a:t>
            </a:r>
          </a:p>
          <a:p>
            <a:pPr marL="531813" indent="-531813">
              <a:lnSpc>
                <a:spcPct val="120000"/>
              </a:lnSpc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四、性騷擾：指符合下列情形之一，且未達性侵害之程度者：</a:t>
            </a:r>
          </a:p>
          <a:p>
            <a:pPr marL="531813" indent="-531813">
              <a:lnSpc>
                <a:spcPct val="120000"/>
              </a:lnSpc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（一）以明示或暗示之方式，從事不受歡迎且具有性意味或性別歧視之言詞或行為，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致影響他人之人格尊嚴、學習、或工作之機會或表現者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531813" indent="-531813">
              <a:lnSpc>
                <a:spcPct val="120000"/>
              </a:lnSpc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（二）以性或性別有關之行為，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作為自己或他人獲得、喪失或減損其學習或工作有關權益之條件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</a:p>
          <a:p>
            <a:pPr marL="531813" indent="-531813">
              <a:lnSpc>
                <a:spcPct val="120000"/>
              </a:lnSpc>
              <a:buNone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五、性霸凌：指透過語言、肢體或其他暴力，對於他人之性別特徵、性別特質、性傾向或性別認同進行貶抑、攻擊或威脅之行為且非屬性騷擾者。</a:t>
            </a:r>
          </a:p>
          <a:p>
            <a:pPr marL="531813" indent="-531813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="" xmlns:a16="http://schemas.microsoft.com/office/drawing/2014/main" id="{67542502-B994-4E53-A872-F879740D83D8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1700397" y="574973"/>
            <a:ext cx="7239000" cy="733534"/>
          </a:xfrm>
        </p:spPr>
        <p:txBody>
          <a:bodyPr>
            <a:spAutoFit/>
          </a:bodyPr>
          <a:lstStyle/>
          <a:p>
            <a:pPr>
              <a:lnSpc>
                <a:spcPts val="5000"/>
              </a:lnSpc>
              <a:buSzPct val="100000"/>
              <a:defRPr/>
            </a:pP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壹、通報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─</a:t>
            </a:r>
            <a:endParaRPr lang="en-US" altLang="zh-TW" dirty="0">
              <a:solidFill>
                <a:srgbClr val="A4288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5363" name="內容版面配置區 2">
            <a:extLst>
              <a:ext uri="{FF2B5EF4-FFF2-40B4-BE49-F238E27FC236}">
                <a16:creationId xmlns="" xmlns:a16="http://schemas.microsoft.com/office/drawing/2014/main" id="{A457B72F-51AC-4649-BE72-25F6183D822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700396" y="1270154"/>
            <a:ext cx="9223417" cy="4885407"/>
          </a:xfrm>
        </p:spPr>
        <p:txBody>
          <a:bodyPr/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TW" sz="4800" dirty="0">
                <a:solidFill>
                  <a:srgbClr val="A428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(</a:t>
            </a:r>
            <a:r>
              <a:rPr lang="zh-TW" altLang="en-US" sz="4800" dirty="0">
                <a:solidFill>
                  <a:srgbClr val="A428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一</a:t>
            </a:r>
            <a:r>
              <a:rPr lang="en-US" altLang="zh-TW" sz="4800" dirty="0">
                <a:solidFill>
                  <a:srgbClr val="A428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)</a:t>
            </a:r>
            <a:r>
              <a:rPr lang="zh-TW" altLang="en-US" sz="4800" dirty="0">
                <a:solidFill>
                  <a:srgbClr val="A428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3"/>
              </a:rPr>
              <a:t>法定通報</a:t>
            </a:r>
            <a:r>
              <a:rPr lang="zh-TW" altLang="en-US" sz="4800" dirty="0">
                <a:solidFill>
                  <a:srgbClr val="A428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：</a:t>
            </a:r>
            <a:endParaRPr lang="en-US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依據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【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兒童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及少年福利與權益保障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法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條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知悉發生</a:t>
            </a:r>
            <a:r>
              <a:rPr lang="zh-TW" altLang="en-US" sz="32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疑似性侵害</a:t>
            </a: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或</a:t>
            </a:r>
            <a:r>
              <a:rPr lang="zh-TW" altLang="en-US" sz="32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未滿</a:t>
            </a:r>
            <a:r>
              <a:rPr lang="en-US" altLang="zh-TW" sz="32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18</a:t>
            </a:r>
            <a:r>
              <a:rPr lang="zh-TW" altLang="en-US" sz="32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歲者性騷擾或</a:t>
            </a:r>
            <a:endParaRPr lang="en-US" altLang="zh-TW" sz="3200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3200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性霸凌案件</a:t>
            </a: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，應向各縣市政府社會局</a:t>
            </a:r>
            <a:r>
              <a:rPr lang="en-US" altLang="zh-TW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處或家</a:t>
            </a:r>
            <a:endParaRPr lang="en-US" altLang="zh-TW" sz="3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暴及性侵害防治中心</a:t>
            </a:r>
            <a:r>
              <a:rPr lang="zh-TW" altLang="en-US" sz="3200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進行法定通報</a:t>
            </a: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（傳真或上</a:t>
            </a:r>
            <a:endParaRPr lang="en-US" altLang="zh-TW" sz="3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關懷</a:t>
            </a:r>
            <a:r>
              <a:rPr lang="en-US" altLang="zh-TW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</a:t>
            </a: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起來網站通報</a:t>
            </a:r>
            <a:endParaRPr lang="en-US" altLang="zh-TW" sz="3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TW" sz="3200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3"/>
              </a:rPr>
              <a:t>https://ecare.mohw.gov.tw/</a:t>
            </a:r>
            <a:r>
              <a:rPr lang="zh-TW" altLang="en-US" sz="3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lang="en-US" altLang="zh-TW" sz="3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zh-TW" altLang="en-US" sz="3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="" xmlns:a16="http://schemas.microsoft.com/office/drawing/2014/main" id="{48887190-11CE-425A-97BA-EBA2669CB9A3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1267452" y="461558"/>
            <a:ext cx="8088045" cy="733534"/>
          </a:xfr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buSzPct val="100000"/>
              <a:defRPr/>
            </a:pP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壹、通報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─</a:t>
            </a:r>
            <a:endParaRPr lang="en-US" altLang="zh-TW" dirty="0">
              <a:solidFill>
                <a:srgbClr val="A4288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6387" name="內容版面配置區 2">
            <a:extLst>
              <a:ext uri="{FF2B5EF4-FFF2-40B4-BE49-F238E27FC236}">
                <a16:creationId xmlns="" xmlns:a16="http://schemas.microsoft.com/office/drawing/2014/main" id="{B4D04DEF-875E-451F-9048-164855B0A38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267452" y="1038669"/>
            <a:ext cx="10227862" cy="5154981"/>
          </a:xfrm>
        </p:spPr>
        <p:txBody>
          <a:bodyPr/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TW" sz="4800" dirty="0">
                <a:solidFill>
                  <a:srgbClr val="A428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(</a:t>
            </a:r>
            <a:r>
              <a:rPr lang="zh-TW" altLang="en-US" sz="4800" dirty="0">
                <a:solidFill>
                  <a:srgbClr val="A428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二</a:t>
            </a:r>
            <a:r>
              <a:rPr lang="en-US" altLang="zh-TW" sz="4800" dirty="0">
                <a:solidFill>
                  <a:srgbClr val="A428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)</a:t>
            </a:r>
            <a:r>
              <a:rPr lang="zh-TW" altLang="en-US" sz="4800" dirty="0">
                <a:solidFill>
                  <a:srgbClr val="A428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校安通報：</a:t>
            </a:r>
            <a:endParaRPr lang="en-US" altLang="zh-TW" sz="4800" dirty="0">
              <a:solidFill>
                <a:srgbClr val="A4288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※【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性別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平等教育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法</a:t>
            </a: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  <a:r>
              <a:rPr lang="zh-TW" altLang="en-US" sz="2400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 </a:t>
            </a:r>
            <a:r>
              <a:rPr lang="en-US" altLang="zh-TW" sz="2400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21 </a:t>
            </a:r>
            <a:r>
              <a:rPr lang="zh-TW" altLang="en-US" sz="2400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條 </a:t>
            </a:r>
            <a:endParaRPr lang="en-US" altLang="zh-TW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學校</a:t>
            </a:r>
            <a:r>
              <a:rPr lang="zh-TW" altLang="en-US" sz="24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校長、教師、職員或工友</a:t>
            </a:r>
            <a:r>
              <a:rPr lang="zh-TW" altLang="en-US" sz="2400" dirty="0">
                <a:solidFill>
                  <a:srgbClr val="3D2EF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知悉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服務學校發生</a:t>
            </a:r>
            <a:r>
              <a:rPr lang="zh-TW" altLang="en-US" sz="2400" dirty="0">
                <a:solidFill>
                  <a:srgbClr val="3D2EF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疑似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校園性侵害、性騷擾或性霸凌事件者，除應立即依學校防治規定所定權責，依性侵害犯罪防治法、兒童及少年福利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法、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身心障礙者權益保障法及其他相關法律規定通報外，並應向學校及當地直轄市、縣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市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主管機關通報，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至遲不得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超過</a:t>
            </a:r>
            <a:r>
              <a:rPr lang="en-US" altLang="zh-TW" sz="8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24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小時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54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</a:p>
          <a:p>
            <a:pPr>
              <a:buFont typeface="Arial" panose="020B0604020202020204" pitchFamily="34" charset="0"/>
              <a:buNone/>
            </a:pP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椭圆 72"/>
          <p:cNvSpPr/>
          <p:nvPr/>
        </p:nvSpPr>
        <p:spPr>
          <a:xfrm>
            <a:off x="1019075" y="226402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5" name="椭圆 74"/>
          <p:cNvSpPr/>
          <p:nvPr/>
        </p:nvSpPr>
        <p:spPr>
          <a:xfrm>
            <a:off x="821781" y="84576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群組 8">
            <a:extLst>
              <a:ext uri="{FF2B5EF4-FFF2-40B4-BE49-F238E27FC236}">
                <a16:creationId xmlns="" xmlns:a16="http://schemas.microsoft.com/office/drawing/2014/main" id="{48AAE444-C9DC-40AE-8C19-EBD542A203E7}"/>
              </a:ext>
            </a:extLst>
          </p:cNvPr>
          <p:cNvGrpSpPr/>
          <p:nvPr/>
        </p:nvGrpSpPr>
        <p:grpSpPr>
          <a:xfrm>
            <a:off x="547461" y="1743781"/>
            <a:ext cx="952500" cy="952500"/>
            <a:chOff x="821781" y="1926661"/>
            <a:chExt cx="952500" cy="952500"/>
          </a:xfrm>
        </p:grpSpPr>
        <p:sp>
          <p:nvSpPr>
            <p:cNvPr id="53" name="椭圆 24">
              <a:extLst>
                <a:ext uri="{FF2B5EF4-FFF2-40B4-BE49-F238E27FC236}">
                  <a16:creationId xmlns="" xmlns:a16="http://schemas.microsoft.com/office/drawing/2014/main" id="{CFC01B6D-AF1A-41DD-B014-C61C7CB1D0CB}"/>
                </a:ext>
              </a:extLst>
            </p:cNvPr>
            <p:cNvSpPr/>
            <p:nvPr/>
          </p:nvSpPr>
          <p:spPr>
            <a:xfrm>
              <a:off x="1561458" y="2610164"/>
              <a:ext cx="191910" cy="191910"/>
            </a:xfrm>
            <a:prstGeom prst="ellipse">
              <a:avLst/>
            </a:prstGeom>
            <a:solidFill>
              <a:srgbClr val="F8E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0" name="椭圆 3">
              <a:extLst>
                <a:ext uri="{FF2B5EF4-FFF2-40B4-BE49-F238E27FC236}">
                  <a16:creationId xmlns="" xmlns:a16="http://schemas.microsoft.com/office/drawing/2014/main" id="{788413E0-F43B-4B23-B669-AC2EE18FC54E}"/>
                </a:ext>
              </a:extLst>
            </p:cNvPr>
            <p:cNvSpPr/>
            <p:nvPr/>
          </p:nvSpPr>
          <p:spPr>
            <a:xfrm>
              <a:off x="821781" y="1926661"/>
              <a:ext cx="952500" cy="952500"/>
            </a:xfrm>
            <a:prstGeom prst="ellipse">
              <a:avLst/>
            </a:prstGeom>
            <a:solidFill>
              <a:srgbClr val="EDD1CF"/>
            </a:solidFill>
            <a:ln>
              <a:noFill/>
            </a:ln>
            <a:effectLst>
              <a:reflection stA="40000" endPos="3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77" name="矩形 76">
            <a:extLst>
              <a:ext uri="{FF2B5EF4-FFF2-40B4-BE49-F238E27FC236}">
                <a16:creationId xmlns="" xmlns:a16="http://schemas.microsoft.com/office/drawing/2014/main" id="{9C5F20E1-1D37-47D9-95A1-5746BCE0C4D6}"/>
              </a:ext>
            </a:extLst>
          </p:cNvPr>
          <p:cNvSpPr/>
          <p:nvPr/>
        </p:nvSpPr>
        <p:spPr>
          <a:xfrm>
            <a:off x="1930322" y="184707"/>
            <a:ext cx="3778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54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小時通報</a:t>
            </a:r>
          </a:p>
        </p:txBody>
      </p:sp>
      <p:grpSp>
        <p:nvGrpSpPr>
          <p:cNvPr id="79" name="组合 52">
            <a:extLst>
              <a:ext uri="{FF2B5EF4-FFF2-40B4-BE49-F238E27FC236}">
                <a16:creationId xmlns="" xmlns:a16="http://schemas.microsoft.com/office/drawing/2014/main" id="{E304D435-90A5-4337-A640-8E2A45CCD435}"/>
              </a:ext>
            </a:extLst>
          </p:cNvPr>
          <p:cNvGrpSpPr/>
          <p:nvPr/>
        </p:nvGrpSpPr>
        <p:grpSpPr>
          <a:xfrm>
            <a:off x="1154658" y="554399"/>
            <a:ext cx="633155" cy="349397"/>
            <a:chOff x="0" y="252065"/>
            <a:chExt cx="641111" cy="392113"/>
          </a:xfrm>
        </p:grpSpPr>
        <p:sp>
          <p:nvSpPr>
            <p:cNvPr id="99" name="矩形 59">
              <a:extLst>
                <a:ext uri="{FF2B5EF4-FFF2-40B4-BE49-F238E27FC236}">
                  <a16:creationId xmlns="" xmlns:a16="http://schemas.microsoft.com/office/drawing/2014/main" id="{CF71A44F-E766-41C3-8CF5-BD788C9AD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5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矩形 60">
              <a:extLst>
                <a:ext uri="{FF2B5EF4-FFF2-40B4-BE49-F238E27FC236}">
                  <a16:creationId xmlns="" xmlns:a16="http://schemas.microsoft.com/office/drawing/2014/main" id="{FD870539-B953-4EA7-B2E8-B003756E0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5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五边形 56">
              <a:extLst>
                <a:ext uri="{FF2B5EF4-FFF2-40B4-BE49-F238E27FC236}">
                  <a16:creationId xmlns="" xmlns:a16="http://schemas.microsoft.com/office/drawing/2014/main" id="{B6E39799-2BB8-4408-8D56-47A7B2F6228A}"/>
                </a:ext>
              </a:extLst>
            </p:cNvPr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667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76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8" name="TextBox 7">
            <a:extLst>
              <a:ext uri="{FF2B5EF4-FFF2-40B4-BE49-F238E27FC236}">
                <a16:creationId xmlns="" xmlns:a16="http://schemas.microsoft.com/office/drawing/2014/main" id="{AC452EE2-4875-4D9C-BBBF-C8311D29B95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318174" y="1779587"/>
            <a:ext cx="8101732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800"/>
              </a:spcBef>
              <a:buSzPct val="100000"/>
              <a:defRPr/>
            </a:pPr>
            <a:r>
              <a:rPr lang="en-US" altLang="zh-TW" sz="6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24</a:t>
            </a:r>
            <a:r>
              <a:rPr lang="zh-TW" altLang="en-US" sz="6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小時的計算是從</a:t>
            </a:r>
            <a:endParaRPr lang="en-US" altLang="zh-TW" sz="60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Calibri" pitchFamily="34" charset="0"/>
            </a:endParaRPr>
          </a:p>
          <a:p>
            <a:pPr algn="ctr" eaLnBrk="1" hangingPunct="1">
              <a:spcBef>
                <a:spcPts val="1800"/>
              </a:spcBef>
              <a:buSzPct val="100000"/>
              <a:defRPr/>
            </a:pPr>
            <a:r>
              <a:rPr lang="zh-TW" altLang="en-US" sz="6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誰知悉開始計算</a:t>
            </a:r>
            <a:r>
              <a:rPr lang="zh-TW" altLang="en-US" sz="6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起呢？</a:t>
            </a:r>
            <a:endParaRPr kumimoji="0" lang="en-US" altLang="zh-TW" sz="60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48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椭圆 72"/>
          <p:cNvSpPr/>
          <p:nvPr/>
        </p:nvSpPr>
        <p:spPr>
          <a:xfrm>
            <a:off x="1019075" y="226402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5" name="椭圆 74"/>
          <p:cNvSpPr/>
          <p:nvPr/>
        </p:nvSpPr>
        <p:spPr>
          <a:xfrm>
            <a:off x="821781" y="84576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群組 8">
            <a:extLst>
              <a:ext uri="{FF2B5EF4-FFF2-40B4-BE49-F238E27FC236}">
                <a16:creationId xmlns="" xmlns:a16="http://schemas.microsoft.com/office/drawing/2014/main" id="{48AAE444-C9DC-40AE-8C19-EBD542A203E7}"/>
              </a:ext>
            </a:extLst>
          </p:cNvPr>
          <p:cNvGrpSpPr/>
          <p:nvPr/>
        </p:nvGrpSpPr>
        <p:grpSpPr>
          <a:xfrm>
            <a:off x="547461" y="1743781"/>
            <a:ext cx="952500" cy="952500"/>
            <a:chOff x="821781" y="1926661"/>
            <a:chExt cx="952500" cy="952500"/>
          </a:xfrm>
        </p:grpSpPr>
        <p:sp>
          <p:nvSpPr>
            <p:cNvPr id="53" name="椭圆 24">
              <a:extLst>
                <a:ext uri="{FF2B5EF4-FFF2-40B4-BE49-F238E27FC236}">
                  <a16:creationId xmlns="" xmlns:a16="http://schemas.microsoft.com/office/drawing/2014/main" id="{CFC01B6D-AF1A-41DD-B014-C61C7CB1D0CB}"/>
                </a:ext>
              </a:extLst>
            </p:cNvPr>
            <p:cNvSpPr/>
            <p:nvPr/>
          </p:nvSpPr>
          <p:spPr>
            <a:xfrm>
              <a:off x="1561458" y="2610164"/>
              <a:ext cx="191910" cy="191910"/>
            </a:xfrm>
            <a:prstGeom prst="ellipse">
              <a:avLst/>
            </a:prstGeom>
            <a:solidFill>
              <a:srgbClr val="F8E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0" name="椭圆 3">
              <a:extLst>
                <a:ext uri="{FF2B5EF4-FFF2-40B4-BE49-F238E27FC236}">
                  <a16:creationId xmlns="" xmlns:a16="http://schemas.microsoft.com/office/drawing/2014/main" id="{788413E0-F43B-4B23-B669-AC2EE18FC54E}"/>
                </a:ext>
              </a:extLst>
            </p:cNvPr>
            <p:cNvSpPr/>
            <p:nvPr/>
          </p:nvSpPr>
          <p:spPr>
            <a:xfrm>
              <a:off x="821781" y="1926661"/>
              <a:ext cx="952500" cy="952500"/>
            </a:xfrm>
            <a:prstGeom prst="ellipse">
              <a:avLst/>
            </a:prstGeom>
            <a:solidFill>
              <a:srgbClr val="EDD1CF"/>
            </a:solidFill>
            <a:ln>
              <a:noFill/>
            </a:ln>
            <a:effectLst>
              <a:reflection stA="40000" endPos="3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77" name="矩形 76">
            <a:extLst>
              <a:ext uri="{FF2B5EF4-FFF2-40B4-BE49-F238E27FC236}">
                <a16:creationId xmlns="" xmlns:a16="http://schemas.microsoft.com/office/drawing/2014/main" id="{9C5F20E1-1D37-47D9-95A1-5746BCE0C4D6}"/>
              </a:ext>
            </a:extLst>
          </p:cNvPr>
          <p:cNvSpPr/>
          <p:nvPr/>
        </p:nvSpPr>
        <p:spPr>
          <a:xfrm>
            <a:off x="1930322" y="184707"/>
            <a:ext cx="3778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54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小時通報</a:t>
            </a:r>
          </a:p>
        </p:txBody>
      </p:sp>
      <p:grpSp>
        <p:nvGrpSpPr>
          <p:cNvPr id="79" name="组合 52">
            <a:extLst>
              <a:ext uri="{FF2B5EF4-FFF2-40B4-BE49-F238E27FC236}">
                <a16:creationId xmlns="" xmlns:a16="http://schemas.microsoft.com/office/drawing/2014/main" id="{E304D435-90A5-4337-A640-8E2A45CCD435}"/>
              </a:ext>
            </a:extLst>
          </p:cNvPr>
          <p:cNvGrpSpPr/>
          <p:nvPr/>
        </p:nvGrpSpPr>
        <p:grpSpPr>
          <a:xfrm>
            <a:off x="1154658" y="554399"/>
            <a:ext cx="633155" cy="349397"/>
            <a:chOff x="0" y="252065"/>
            <a:chExt cx="641111" cy="392113"/>
          </a:xfrm>
        </p:grpSpPr>
        <p:sp>
          <p:nvSpPr>
            <p:cNvPr id="99" name="矩形 59">
              <a:extLst>
                <a:ext uri="{FF2B5EF4-FFF2-40B4-BE49-F238E27FC236}">
                  <a16:creationId xmlns="" xmlns:a16="http://schemas.microsoft.com/office/drawing/2014/main" id="{CF71A44F-E766-41C3-8CF5-BD788C9AD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5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矩形 60">
              <a:extLst>
                <a:ext uri="{FF2B5EF4-FFF2-40B4-BE49-F238E27FC236}">
                  <a16:creationId xmlns="" xmlns:a16="http://schemas.microsoft.com/office/drawing/2014/main" id="{FD870539-B953-4EA7-B2E8-B003756E0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5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五边形 56">
              <a:extLst>
                <a:ext uri="{FF2B5EF4-FFF2-40B4-BE49-F238E27FC236}">
                  <a16:creationId xmlns="" xmlns:a16="http://schemas.microsoft.com/office/drawing/2014/main" id="{B6E39799-2BB8-4408-8D56-47A7B2F6228A}"/>
                </a:ext>
              </a:extLst>
            </p:cNvPr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667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76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TextBox 7">
            <a:extLst>
              <a:ext uri="{FF2B5EF4-FFF2-40B4-BE49-F238E27FC236}">
                <a16:creationId xmlns="" xmlns:a16="http://schemas.microsoft.com/office/drawing/2014/main" id="{535AC875-17EC-4957-AB9A-68A6EA1A814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287138" y="1370311"/>
            <a:ext cx="10298211" cy="457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buSzPct val="100000"/>
              <a:defRPr/>
            </a:pPr>
            <a:r>
              <a:rPr lang="zh-TW" altLang="en-US" sz="4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責任通報</a:t>
            </a:r>
            <a:r>
              <a:rPr lang="en-US" altLang="zh-TW" sz="48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--</a:t>
            </a:r>
          </a:p>
          <a:p>
            <a:pPr algn="just">
              <a:spcBef>
                <a:spcPts val="1800"/>
              </a:spcBef>
              <a:buSzPct val="100000"/>
              <a:defRPr/>
            </a:pPr>
            <a:r>
              <a:rPr lang="zh-TW" altLang="en-US" sz="36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教育</a:t>
            </a: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人員在執行職務，知悉有</a:t>
            </a:r>
            <a:r>
              <a:rPr lang="zh-TW" altLang="en-US" sz="36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疑似</a:t>
            </a: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家庭暴力</a:t>
            </a:r>
            <a:r>
              <a:rPr lang="en-US" altLang="zh-TW" sz="3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(</a:t>
            </a: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含目睹家暴</a:t>
            </a:r>
            <a:r>
              <a:rPr lang="en-US" altLang="zh-TW" sz="3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)</a:t>
            </a: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、性侵害或知悉兒童及少年有遭受傷害情形，自</a:t>
            </a:r>
            <a:r>
              <a:rPr lang="zh-TW" altLang="en-US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校內第一人知悉</a:t>
            </a: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時起學校應於</a:t>
            </a:r>
            <a:r>
              <a:rPr lang="en-US" altLang="zh-TW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24</a:t>
            </a: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小時內至社會安全網</a:t>
            </a:r>
            <a:r>
              <a:rPr lang="en-US" altLang="zh-TW" sz="3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-</a:t>
            </a: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關懷</a:t>
            </a:r>
            <a:r>
              <a:rPr lang="en-US" altLang="zh-TW" sz="3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e</a:t>
            </a:r>
            <a:r>
              <a:rPr lang="zh-TW" altLang="en-US" sz="36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起來網站完成通報。</a:t>
            </a:r>
          </a:p>
          <a:p>
            <a:pPr algn="just" eaLnBrk="1" hangingPunct="1">
              <a:spcBef>
                <a:spcPts val="3600"/>
              </a:spcBef>
              <a:buSzPct val="100000"/>
              <a:defRPr/>
            </a:pPr>
            <a:endParaRPr kumimoji="0" lang="en-US" altLang="zh-TW" sz="36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2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椭圆 72"/>
          <p:cNvSpPr/>
          <p:nvPr/>
        </p:nvSpPr>
        <p:spPr>
          <a:xfrm>
            <a:off x="1019075" y="226402"/>
            <a:ext cx="1299101" cy="1299101"/>
          </a:xfrm>
          <a:prstGeom prst="ellipse">
            <a:avLst/>
          </a:prstGeom>
          <a:solidFill>
            <a:srgbClr val="F6E8E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5" name="椭圆 74"/>
          <p:cNvSpPr/>
          <p:nvPr/>
        </p:nvSpPr>
        <p:spPr>
          <a:xfrm>
            <a:off x="821781" y="845764"/>
            <a:ext cx="524547" cy="524547"/>
          </a:xfrm>
          <a:prstGeom prst="ellipse">
            <a:avLst/>
          </a:prstGeom>
          <a:solidFill>
            <a:srgbClr val="EDD1CF"/>
          </a:solidFill>
          <a:ln>
            <a:noFill/>
          </a:ln>
          <a:effectLst>
            <a:reflection stA="40000" endPos="3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群組 8">
            <a:extLst>
              <a:ext uri="{FF2B5EF4-FFF2-40B4-BE49-F238E27FC236}">
                <a16:creationId xmlns="" xmlns:a16="http://schemas.microsoft.com/office/drawing/2014/main" id="{48AAE444-C9DC-40AE-8C19-EBD542A203E7}"/>
              </a:ext>
            </a:extLst>
          </p:cNvPr>
          <p:cNvGrpSpPr/>
          <p:nvPr/>
        </p:nvGrpSpPr>
        <p:grpSpPr>
          <a:xfrm>
            <a:off x="547461" y="1743781"/>
            <a:ext cx="952500" cy="952500"/>
            <a:chOff x="821781" y="1926661"/>
            <a:chExt cx="952500" cy="952500"/>
          </a:xfrm>
        </p:grpSpPr>
        <p:sp>
          <p:nvSpPr>
            <p:cNvPr id="53" name="椭圆 24">
              <a:extLst>
                <a:ext uri="{FF2B5EF4-FFF2-40B4-BE49-F238E27FC236}">
                  <a16:creationId xmlns="" xmlns:a16="http://schemas.microsoft.com/office/drawing/2014/main" id="{CFC01B6D-AF1A-41DD-B014-C61C7CB1D0CB}"/>
                </a:ext>
              </a:extLst>
            </p:cNvPr>
            <p:cNvSpPr/>
            <p:nvPr/>
          </p:nvSpPr>
          <p:spPr>
            <a:xfrm>
              <a:off x="1561458" y="2610164"/>
              <a:ext cx="191910" cy="191910"/>
            </a:xfrm>
            <a:prstGeom prst="ellipse">
              <a:avLst/>
            </a:prstGeom>
            <a:solidFill>
              <a:srgbClr val="F8ED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0" name="椭圆 3">
              <a:extLst>
                <a:ext uri="{FF2B5EF4-FFF2-40B4-BE49-F238E27FC236}">
                  <a16:creationId xmlns="" xmlns:a16="http://schemas.microsoft.com/office/drawing/2014/main" id="{788413E0-F43B-4B23-B669-AC2EE18FC54E}"/>
                </a:ext>
              </a:extLst>
            </p:cNvPr>
            <p:cNvSpPr/>
            <p:nvPr/>
          </p:nvSpPr>
          <p:spPr>
            <a:xfrm>
              <a:off x="821781" y="1926661"/>
              <a:ext cx="952500" cy="952500"/>
            </a:xfrm>
            <a:prstGeom prst="ellipse">
              <a:avLst/>
            </a:prstGeom>
            <a:solidFill>
              <a:srgbClr val="EDD1CF"/>
            </a:solidFill>
            <a:ln>
              <a:noFill/>
            </a:ln>
            <a:effectLst>
              <a:reflection stA="40000" endPos="3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rgbClr val="523A2C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77" name="矩形 76">
            <a:extLst>
              <a:ext uri="{FF2B5EF4-FFF2-40B4-BE49-F238E27FC236}">
                <a16:creationId xmlns="" xmlns:a16="http://schemas.microsoft.com/office/drawing/2014/main" id="{9C5F20E1-1D37-47D9-95A1-5746BCE0C4D6}"/>
              </a:ext>
            </a:extLst>
          </p:cNvPr>
          <p:cNvSpPr/>
          <p:nvPr/>
        </p:nvSpPr>
        <p:spPr>
          <a:xfrm>
            <a:off x="1930322" y="184707"/>
            <a:ext cx="3778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sz="5400" b="1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小時通報</a:t>
            </a:r>
          </a:p>
        </p:txBody>
      </p:sp>
      <p:grpSp>
        <p:nvGrpSpPr>
          <p:cNvPr id="79" name="组合 52">
            <a:extLst>
              <a:ext uri="{FF2B5EF4-FFF2-40B4-BE49-F238E27FC236}">
                <a16:creationId xmlns="" xmlns:a16="http://schemas.microsoft.com/office/drawing/2014/main" id="{E304D435-90A5-4337-A640-8E2A45CCD435}"/>
              </a:ext>
            </a:extLst>
          </p:cNvPr>
          <p:cNvGrpSpPr/>
          <p:nvPr/>
        </p:nvGrpSpPr>
        <p:grpSpPr>
          <a:xfrm>
            <a:off x="1154658" y="554399"/>
            <a:ext cx="633155" cy="349397"/>
            <a:chOff x="0" y="252065"/>
            <a:chExt cx="641111" cy="392113"/>
          </a:xfrm>
        </p:grpSpPr>
        <p:sp>
          <p:nvSpPr>
            <p:cNvPr id="99" name="矩形 59">
              <a:extLst>
                <a:ext uri="{FF2B5EF4-FFF2-40B4-BE49-F238E27FC236}">
                  <a16:creationId xmlns="" xmlns:a16="http://schemas.microsoft.com/office/drawing/2014/main" id="{CF71A44F-E766-41C3-8CF5-BD788C9AD1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52065"/>
              <a:ext cx="227013" cy="39211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5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矩形 60">
              <a:extLst>
                <a:ext uri="{FF2B5EF4-FFF2-40B4-BE49-F238E27FC236}">
                  <a16:creationId xmlns="" xmlns:a16="http://schemas.microsoft.com/office/drawing/2014/main" id="{FD870539-B953-4EA7-B2E8-B003756E0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13" y="252065"/>
              <a:ext cx="114300" cy="39211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marL="0" marR="0" lvl="0" indent="0" algn="ctr" defTabSz="9558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83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五边形 56">
              <a:extLst>
                <a:ext uri="{FF2B5EF4-FFF2-40B4-BE49-F238E27FC236}">
                  <a16:creationId xmlns="" xmlns:a16="http://schemas.microsoft.com/office/drawing/2014/main" id="{B6E39799-2BB8-4408-8D56-47A7B2F6228A}"/>
                </a:ext>
              </a:extLst>
            </p:cNvPr>
            <p:cNvSpPr/>
            <p:nvPr userDrawn="1"/>
          </p:nvSpPr>
          <p:spPr>
            <a:xfrm>
              <a:off x="338378" y="254692"/>
              <a:ext cx="302733" cy="389486"/>
            </a:xfrm>
            <a:prstGeom prst="homePlate">
              <a:avLst/>
            </a:prstGeom>
            <a:solidFill>
              <a:srgbClr val="00B0F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66788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76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8" name="TextBox 7">
            <a:extLst>
              <a:ext uri="{FF2B5EF4-FFF2-40B4-BE49-F238E27FC236}">
                <a16:creationId xmlns="" xmlns:a16="http://schemas.microsoft.com/office/drawing/2014/main" id="{AC452EE2-4875-4D9C-BBBF-C8311D29B95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479047" y="1292567"/>
            <a:ext cx="9761171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ts val="1800"/>
              </a:spcBef>
              <a:buSzPct val="100000"/>
              <a:defRPr/>
            </a:pPr>
            <a:r>
              <a:rPr lang="zh-TW" altLang="en-US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例如：週五晚上</a:t>
            </a:r>
            <a:r>
              <a:rPr lang="en-US" altLang="zh-TW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10</a:t>
            </a:r>
            <a:r>
              <a:rPr lang="zh-TW" altLang="en-US" sz="5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點</a:t>
            </a:r>
            <a:r>
              <a:rPr lang="zh-TW" altLang="en-US" sz="5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知悉，可以星期一上午</a:t>
            </a:r>
            <a:r>
              <a:rPr lang="en-US" altLang="zh-TW" sz="5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8</a:t>
            </a:r>
            <a:r>
              <a:rPr lang="zh-TW" altLang="en-US" sz="5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點上班時間通報嗎？</a:t>
            </a:r>
            <a:endParaRPr kumimoji="0" lang="en-US" altLang="zh-TW" sz="5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Calibri" pitchFamily="34" charset="0"/>
            </a:endParaRPr>
          </a:p>
        </p:txBody>
      </p:sp>
      <p:sp>
        <p:nvSpPr>
          <p:cNvPr id="2" name="TextBox 7">
            <a:extLst>
              <a:ext uri="{FF2B5EF4-FFF2-40B4-BE49-F238E27FC236}">
                <a16:creationId xmlns="" xmlns:a16="http://schemas.microsoft.com/office/drawing/2014/main" id="{535AC875-17EC-4957-AB9A-68A6EA1A8143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346328" y="3995678"/>
            <a:ext cx="1014318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buSzPct val="100000"/>
              <a:defRPr/>
            </a:pPr>
            <a:r>
              <a:rPr lang="zh-TW" altLang="en-US" sz="5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依規定須於</a:t>
            </a:r>
            <a:r>
              <a:rPr lang="en-US" altLang="zh-TW" sz="5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24</a:t>
            </a:r>
            <a:r>
              <a:rPr lang="zh-TW" altLang="en-US" sz="5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小時內通報，因此在</a:t>
            </a:r>
            <a:r>
              <a:rPr lang="zh-TW" altLang="en-US" sz="6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隔日（週六）晚上</a:t>
            </a:r>
            <a:r>
              <a:rPr lang="en-US" altLang="zh-TW" sz="6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10</a:t>
            </a:r>
            <a:r>
              <a:rPr lang="zh-TW" altLang="en-US" sz="6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點前</a:t>
            </a:r>
            <a:r>
              <a:rPr lang="zh-TW" altLang="en-US" sz="54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必須完成通報。</a:t>
            </a:r>
            <a:endParaRPr lang="en-US" altLang="zh-TW" sz="54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7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="" xmlns:a16="http://schemas.microsoft.com/office/drawing/2014/main" id="{48887190-11CE-425A-97BA-EBA2669CB9A3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1267452" y="435750"/>
            <a:ext cx="8088045" cy="785151"/>
          </a:xfr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  <a:buSzPct val="100000"/>
              <a:defRPr/>
            </a:pPr>
            <a:r>
              <a:rPr lang="zh-TW" altLang="en-US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 pitchFamily="34" charset="0"/>
              </a:rPr>
              <a:t>壹、通報─</a:t>
            </a:r>
            <a:r>
              <a:rPr lang="en-US" altLang="zh-TW" sz="6600" dirty="0">
                <a:solidFill>
                  <a:srgbClr val="A428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24</a:t>
            </a:r>
            <a:r>
              <a:rPr lang="zh-TW" altLang="en-US" sz="6600" dirty="0">
                <a:solidFill>
                  <a:srgbClr val="A428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小時內</a:t>
            </a:r>
            <a:r>
              <a:rPr lang="zh-TW" altLang="en-US" dirty="0">
                <a:solidFill>
                  <a:srgbClr val="A428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完成通報</a:t>
            </a:r>
            <a:endParaRPr lang="en-US" altLang="zh-TW" dirty="0">
              <a:solidFill>
                <a:srgbClr val="A4288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6387" name="內容版面配置區 2">
            <a:extLst>
              <a:ext uri="{FF2B5EF4-FFF2-40B4-BE49-F238E27FC236}">
                <a16:creationId xmlns="" xmlns:a16="http://schemas.microsoft.com/office/drawing/2014/main" id="{B4D04DEF-875E-451F-9048-164855B0A38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267452" y="1400976"/>
            <a:ext cx="10227862" cy="5154981"/>
          </a:xfrm>
        </p:spPr>
        <p:txBody>
          <a:bodyPr/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TW" sz="4800" dirty="0">
                <a:solidFill>
                  <a:srgbClr val="A428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(</a:t>
            </a:r>
            <a:r>
              <a:rPr lang="zh-TW" altLang="en-US" sz="4800" dirty="0">
                <a:solidFill>
                  <a:srgbClr val="A428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二</a:t>
            </a:r>
            <a:r>
              <a:rPr lang="en-US" altLang="zh-TW" sz="4800" dirty="0">
                <a:solidFill>
                  <a:srgbClr val="A428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)</a:t>
            </a:r>
            <a:r>
              <a:rPr lang="zh-TW" altLang="en-US" sz="4800" dirty="0">
                <a:solidFill>
                  <a:srgbClr val="A4288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校安通報：</a:t>
            </a:r>
            <a:endParaRPr lang="en-US" altLang="zh-TW" sz="4800" dirty="0">
              <a:solidFill>
                <a:srgbClr val="A4288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TW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※【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性別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平等教育</a:t>
            </a:r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法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】</a:t>
            </a:r>
            <a:r>
              <a:rPr lang="zh-TW" altLang="en-US" sz="2400" u="sng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</a:t>
            </a:r>
            <a:r>
              <a:rPr lang="en-US" altLang="zh-TW" sz="2400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36</a:t>
            </a:r>
            <a:r>
              <a:rPr lang="zh-TW" altLang="en-US" sz="2400" u="sng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條 </a:t>
            </a:r>
            <a:endParaRPr lang="en-US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學校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校長、教師、職員或工友有下列情形之一者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處</a:t>
            </a:r>
            <a:endParaRPr lang="en-US" altLang="zh-TW" sz="24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新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臺幣</a:t>
            </a:r>
            <a:r>
              <a:rPr lang="en-US" altLang="zh-TW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30,000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元以上 </a:t>
            </a:r>
            <a:r>
              <a:rPr lang="en-US" altLang="zh-TW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150,000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元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以下罰鍰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endParaRPr lang="en-US" altLang="zh-TW" sz="24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違反第</a:t>
            </a:r>
            <a:r>
              <a:rPr lang="en-US" altLang="zh-TW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21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條第</a:t>
            </a:r>
            <a:r>
              <a:rPr lang="en-US" altLang="zh-TW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項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規定</a:t>
            </a:r>
            <a:r>
              <a:rPr lang="zh-TW" altLang="en-US" sz="24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endParaRPr lang="en-US" altLang="zh-TW" sz="2400" dirty="0" smtClea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zh-TW" altLang="en-US" sz="2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未</a:t>
            </a:r>
            <a:r>
              <a:rPr lang="zh-TW" altLang="en-US" sz="2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於二十四小時內，向學校及當地直轄市、縣（市）主管機關</a:t>
            </a:r>
            <a:r>
              <a:rPr lang="zh-TW" altLang="en-US" sz="2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通報</a:t>
            </a:r>
            <a:endParaRPr lang="zh-TW" altLang="en-US" sz="2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824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A000120140530A99PPBG">
  <a:themeElements>
    <a:clrScheme name="自定义 601">
      <a:dk1>
        <a:srgbClr val="4D4D4D"/>
      </a:dk1>
      <a:lt1>
        <a:sysClr val="window" lastClr="FFFFFF"/>
      </a:lt1>
      <a:dk2>
        <a:srgbClr val="4D4D4D"/>
      </a:dk2>
      <a:lt2>
        <a:srgbClr val="FFFFFF"/>
      </a:lt2>
      <a:accent1>
        <a:srgbClr val="956951"/>
      </a:accent1>
      <a:accent2>
        <a:srgbClr val="B07982"/>
      </a:accent2>
      <a:accent3>
        <a:srgbClr val="9D8855"/>
      </a:accent3>
      <a:accent4>
        <a:srgbClr val="62A088"/>
      </a:accent4>
      <a:accent5>
        <a:srgbClr val="5F77AB"/>
      </a:accent5>
      <a:accent6>
        <a:srgbClr val="FFC000"/>
      </a:accent6>
      <a:hlink>
        <a:srgbClr val="2998E3"/>
      </a:hlink>
      <a:folHlink>
        <a:srgbClr val="A5A5A5"/>
      </a:folHlink>
    </a:clrScheme>
    <a:fontScheme name="自定义 12">
      <a:majorFont>
        <a:latin typeface="Tempus Sans ITC"/>
        <a:ea typeface="幼圆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75TGp_happiness_light_ani">
  <a:themeElements>
    <a:clrScheme name="575TGp_happiness_light_ani 1">
      <a:dk1>
        <a:srgbClr val="000000"/>
      </a:dk1>
      <a:lt1>
        <a:srgbClr val="FFFFFF"/>
      </a:lt1>
      <a:dk2>
        <a:srgbClr val="51944E"/>
      </a:dk2>
      <a:lt2>
        <a:srgbClr val="DDDDDD"/>
      </a:lt2>
      <a:accent1>
        <a:srgbClr val="646ADE"/>
      </a:accent1>
      <a:accent2>
        <a:srgbClr val="1BAFC3"/>
      </a:accent2>
      <a:accent3>
        <a:srgbClr val="FFFFFF"/>
      </a:accent3>
      <a:accent4>
        <a:srgbClr val="000000"/>
      </a:accent4>
      <a:accent5>
        <a:srgbClr val="B8B9EC"/>
      </a:accent5>
      <a:accent6>
        <a:srgbClr val="179EB0"/>
      </a:accent6>
      <a:hlink>
        <a:srgbClr val="98BF1D"/>
      </a:hlink>
      <a:folHlink>
        <a:srgbClr val="90A8B0"/>
      </a:folHlink>
    </a:clrScheme>
    <a:fontScheme name="575TGp_happiness_light_an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575TGp_happiness_light_ani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5TGp_happiness_light_ani 2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5TGp_happiness_light_ani 3">
        <a:dk1>
          <a:srgbClr val="000000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00000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22967</TotalTime>
  <Words>836</Words>
  <Application>Microsoft Office PowerPoint</Application>
  <PresentationFormat>寬螢幕</PresentationFormat>
  <Paragraphs>82</Paragraphs>
  <Slides>13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13</vt:i4>
      </vt:variant>
    </vt:vector>
  </HeadingPairs>
  <TitlesOfParts>
    <vt:vector size="29" baseType="lpstr">
      <vt:lpstr>ISOCP</vt:lpstr>
      <vt:lpstr>宋体</vt:lpstr>
      <vt:lpstr>华文细黑</vt:lpstr>
      <vt:lpstr>幼圆</vt:lpstr>
      <vt:lpstr>微軟正黑體</vt:lpstr>
      <vt:lpstr>新細明體</vt:lpstr>
      <vt:lpstr>標楷體</vt:lpstr>
      <vt:lpstr>Arial</vt:lpstr>
      <vt:lpstr>Arial Black</vt:lpstr>
      <vt:lpstr>Calibri</vt:lpstr>
      <vt:lpstr>Times New Roman</vt:lpstr>
      <vt:lpstr>Verdana</vt:lpstr>
      <vt:lpstr>Wingdings</vt:lpstr>
      <vt:lpstr>Wingdings 2</vt:lpstr>
      <vt:lpstr>A000120140530A99PPBG</vt:lpstr>
      <vt:lpstr>575TGp_happiness_light_ani</vt:lpstr>
      <vt:lpstr>PowerPoint 簡報</vt:lpstr>
      <vt:lpstr>  校園性侵害、性騷擾或性霸凌事件定義 </vt:lpstr>
      <vt:lpstr>※性別平等教育法 第 2 條</vt:lpstr>
      <vt:lpstr>壹、通報─</vt:lpstr>
      <vt:lpstr>壹、通報─</vt:lpstr>
      <vt:lpstr>PowerPoint 簡報</vt:lpstr>
      <vt:lpstr>PowerPoint 簡報</vt:lpstr>
      <vt:lpstr>PowerPoint 簡報</vt:lpstr>
      <vt:lpstr>壹、通報─24小時內完成通報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user</cp:lastModifiedBy>
  <cp:revision>472</cp:revision>
  <cp:lastPrinted>2020-08-17T06:53:45Z</cp:lastPrinted>
  <dcterms:created xsi:type="dcterms:W3CDTF">2016-02-25T11:28:42Z</dcterms:created>
  <dcterms:modified xsi:type="dcterms:W3CDTF">2022-02-08T06:06:24Z</dcterms:modified>
</cp:coreProperties>
</file>